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5" r:id="rId3"/>
    <p:sldId id="258" r:id="rId4"/>
    <p:sldId id="266" r:id="rId5"/>
    <p:sldId id="271" r:id="rId6"/>
    <p:sldId id="259" r:id="rId7"/>
    <p:sldId id="270" r:id="rId8"/>
    <p:sldId id="267" r:id="rId9"/>
    <p:sldId id="261" r:id="rId10"/>
    <p:sldId id="262" r:id="rId11"/>
    <p:sldId id="269" r:id="rId12"/>
    <p:sldId id="263" r:id="rId13"/>
    <p:sldId id="265" r:id="rId14"/>
    <p:sldId id="264" r:id="rId15"/>
    <p:sldId id="272" r:id="rId16"/>
    <p:sldId id="274" r:id="rId17"/>
    <p:sldId id="275" r:id="rId18"/>
    <p:sldId id="278" r:id="rId19"/>
    <p:sldId id="283" r:id="rId20"/>
    <p:sldId id="277" r:id="rId21"/>
    <p:sldId id="279" r:id="rId22"/>
    <p:sldId id="276" r:id="rId23"/>
    <p:sldId id="280" r:id="rId24"/>
    <p:sldId id="285" r:id="rId25"/>
    <p:sldId id="286" r:id="rId26"/>
    <p:sldId id="287" r:id="rId27"/>
    <p:sldId id="289" r:id="rId28"/>
    <p:sldId id="290" r:id="rId29"/>
    <p:sldId id="291" r:id="rId30"/>
    <p:sldId id="292" r:id="rId31"/>
    <p:sldId id="284" r:id="rId32"/>
    <p:sldId id="282" r:id="rId33"/>
    <p:sldId id="281" r:id="rId34"/>
    <p:sldId id="293" r:id="rId35"/>
    <p:sldId id="294" r:id="rId36"/>
    <p:sldId id="296" r:id="rId37"/>
    <p:sldId id="299" r:id="rId38"/>
    <p:sldId id="301" r:id="rId39"/>
    <p:sldId id="303" r:id="rId40"/>
    <p:sldId id="302" r:id="rId41"/>
    <p:sldId id="304" r:id="rId42"/>
    <p:sldId id="305" r:id="rId43"/>
    <p:sldId id="306" r:id="rId44"/>
    <p:sldId id="307" r:id="rId45"/>
    <p:sldId id="309" r:id="rId46"/>
    <p:sldId id="310" r:id="rId47"/>
    <p:sldId id="308" r:id="rId48"/>
    <p:sldId id="312" r:id="rId49"/>
    <p:sldId id="313" r:id="rId50"/>
    <p:sldId id="311" r:id="rId51"/>
    <p:sldId id="314" r:id="rId52"/>
    <p:sldId id="315" r:id="rId53"/>
    <p:sldId id="31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FFE"/>
    <a:srgbClr val="D3CFFD"/>
    <a:srgbClr val="DDFFFF"/>
    <a:srgbClr val="00FFFE"/>
    <a:srgbClr val="CCFFFF"/>
    <a:srgbClr val="DFE1FD"/>
    <a:srgbClr val="29119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99" autoAdjust="0"/>
    <p:restoredTop sz="94660"/>
  </p:normalViewPr>
  <p:slideViewPr>
    <p:cSldViewPr snapToGrid="0">
      <p:cViewPr varScale="1">
        <p:scale>
          <a:sx n="69" d="100"/>
          <a:sy n="69" d="100"/>
        </p:scale>
        <p:origin x="4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17.png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4" Type="http://schemas.openxmlformats.org/officeDocument/2006/relationships/audio" Target="../media/media2.wav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mrpep.github.io/Fast-Music-Source-Separation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mrpep.github.io/Fast-Music-Source-Separation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rpep.github.io/Fast-Music-Source-Separation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mrpep.github.io/Fast-Music-Source-Separation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jordipons.me/apps/end-to-end-music-source-separation/" TargetMode="External"/><Relationship Id="rId2" Type="http://schemas.openxmlformats.org/officeDocument/2006/relationships/hyperlink" Target="https://sigsep.github.io/open-unmix/#pape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sep.github.io/datasets/" TargetMode="External"/><Relationship Id="rId4" Type="http://schemas.openxmlformats.org/officeDocument/2006/relationships/hyperlink" Target="https://sisec18.unmix.app/#/methods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rl.com/demos/deep-clustering" TargetMode="External"/><Relationship Id="rId7" Type="http://schemas.openxmlformats.org/officeDocument/2006/relationships/hyperlink" Target="https://magenta.tensorflow.org/piano-transformer" TargetMode="External"/><Relationship Id="rId2" Type="http://schemas.openxmlformats.org/officeDocument/2006/relationships/hyperlink" Target="http://jordipons.me/apps/speech-denoising-wave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pnet.ai/" TargetMode="External"/><Relationship Id="rId5" Type="http://schemas.openxmlformats.org/officeDocument/2006/relationships/hyperlink" Target="https://www.youtube.com/watch?v=AmUC4m6w1wo" TargetMode="External"/><Relationship Id="rId4" Type="http://schemas.openxmlformats.org/officeDocument/2006/relationships/hyperlink" Target="https://github.com/CorentinJ/Real-Time-Voice-Cloning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9259" y="921530"/>
            <a:ext cx="9585903" cy="2621213"/>
          </a:xfrm>
        </p:spPr>
        <p:txBody>
          <a:bodyPr>
            <a:normAutofit/>
          </a:bodyPr>
          <a:lstStyle/>
          <a:p>
            <a:r>
              <a:rPr lang="es-AR" sz="4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SEPARACIÓN DE FUENTES sonoras</a:t>
            </a:r>
            <a:br>
              <a:rPr lang="es-AR" sz="4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A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conocimiento experto vs </a:t>
            </a:r>
            <a:r>
              <a:rPr lang="es-A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</a:t>
            </a:r>
            <a:br>
              <a:rPr lang="es-A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A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A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AR" sz="4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s-AR" sz="4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A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charla invitada – clase de procesamiento del habla</a:t>
            </a:r>
            <a:endParaRPr lang="en-US" sz="4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9259" y="3603784"/>
            <a:ext cx="8791575" cy="1060439"/>
          </a:xfrm>
        </p:spPr>
        <p:txBody>
          <a:bodyPr>
            <a:normAutofit/>
          </a:bodyPr>
          <a:lstStyle/>
          <a:p>
            <a:r>
              <a:rPr lang="es-AR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leonardo </a:t>
            </a:r>
            <a:r>
              <a:rPr lang="es-AR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pepino	</a:t>
            </a:r>
          </a:p>
          <a:p>
            <a:r>
              <a:rPr lang="es-AR" cap="none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s-AR" cap="none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eonardodpepino</a:t>
            </a:r>
            <a:r>
              <a:rPr lang="en-US" cap="none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@gmail.com</a:t>
            </a:r>
            <a:endParaRPr lang="en-US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ttps://lh6.googleusercontent.com/33AviBuPCfNwguB45_8Sf4XyxYfJsllbYgnQBh-1jVqAYCUxu3pQj8eg6Hmlin6Rm_pQbWwZjRDNhJjLEGsiX4VtA8xL17LfzL5PM3AEtCwhstj7PovFwoazvxXoAmgnR4QbF0Go4A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476" y="5060373"/>
            <a:ext cx="34480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5.googleusercontent.com/kKq6H11sY7KqQopZVrryL1IjV_fKSBfJXluhSIevTNyLU0vKRTmIICYupWQlkxqhvDYxH-efrbYHnDSx-58MBgmx3w5CPeFDd5xYRPpmq-Wv5S0Tu8CBeL90voA2hMwoMIBYeXNcM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215" y="4725265"/>
            <a:ext cx="4782995" cy="187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14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40511"/>
            <a:ext cx="9905998" cy="1178761"/>
          </a:xfrm>
        </p:spPr>
        <p:txBody>
          <a:bodyPr anchor="t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5" y="1607537"/>
            <a:ext cx="342086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Audio crudo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Espectro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Espectrogramas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Melspectrogramas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Descriptores de bajo nivel</a:t>
            </a:r>
          </a:p>
          <a:p>
            <a:r>
              <a:rPr lang="en-US" sz="2000" b="1" dirty="0" smtClean="0">
                <a:solidFill>
                  <a:schemeClr val="bg1"/>
                </a:solidFill>
              </a:rPr>
              <a:t>Estad</a:t>
            </a:r>
            <a:r>
              <a:rPr lang="es-AR" sz="2000" b="1" dirty="0" smtClean="0">
                <a:solidFill>
                  <a:schemeClr val="bg1"/>
                </a:solidFill>
              </a:rPr>
              <a:t>ísticas globales</a:t>
            </a:r>
          </a:p>
          <a:p>
            <a:r>
              <a:rPr lang="es-AR" sz="2000" b="1" dirty="0">
                <a:solidFill>
                  <a:schemeClr val="bg1"/>
                </a:solidFill>
              </a:rPr>
              <a:t>	</a:t>
            </a:r>
            <a:r>
              <a:rPr lang="es-AR" sz="2000" dirty="0" smtClean="0">
                <a:solidFill>
                  <a:schemeClr val="bg1"/>
                </a:solidFill>
              </a:rPr>
              <a:t>Media</a:t>
            </a:r>
          </a:p>
          <a:p>
            <a:r>
              <a:rPr lang="es-AR" sz="2000" dirty="0">
                <a:solidFill>
                  <a:schemeClr val="bg1"/>
                </a:solidFill>
              </a:rPr>
              <a:t>	</a:t>
            </a:r>
            <a:r>
              <a:rPr lang="es-AR" sz="2000" dirty="0" smtClean="0">
                <a:solidFill>
                  <a:schemeClr val="bg1"/>
                </a:solidFill>
              </a:rPr>
              <a:t>Máximo </a:t>
            </a:r>
            <a:r>
              <a:rPr lang="en-US" sz="2000" dirty="0" smtClean="0">
                <a:solidFill>
                  <a:schemeClr val="bg1"/>
                </a:solidFill>
              </a:rPr>
              <a:t>/ M</a:t>
            </a:r>
            <a:r>
              <a:rPr lang="es-AR" sz="2000" dirty="0" smtClean="0">
                <a:solidFill>
                  <a:schemeClr val="bg1"/>
                </a:solidFill>
              </a:rPr>
              <a:t>ínimo</a:t>
            </a:r>
          </a:p>
          <a:p>
            <a:r>
              <a:rPr lang="es-AR" sz="2000" dirty="0">
                <a:solidFill>
                  <a:schemeClr val="bg1"/>
                </a:solidFill>
              </a:rPr>
              <a:t>	</a:t>
            </a:r>
            <a:r>
              <a:rPr lang="es-AR" sz="2000" dirty="0" smtClean="0">
                <a:solidFill>
                  <a:schemeClr val="bg1"/>
                </a:solidFill>
              </a:rPr>
              <a:t>Mediana </a:t>
            </a:r>
            <a:r>
              <a:rPr lang="en-US" sz="2000" dirty="0" smtClean="0">
                <a:solidFill>
                  <a:schemeClr val="bg1"/>
                </a:solidFill>
              </a:rPr>
              <a:t>/ Percentiles</a:t>
            </a:r>
            <a:endParaRPr lang="es-AR" sz="2000" dirty="0" smtClean="0">
              <a:solidFill>
                <a:schemeClr val="bg1"/>
              </a:solidFill>
            </a:endParaRPr>
          </a:p>
          <a:p>
            <a:r>
              <a:rPr lang="es-AR" sz="2000" b="1" dirty="0">
                <a:solidFill>
                  <a:schemeClr val="bg1"/>
                </a:solidFill>
              </a:rPr>
              <a:t>	</a:t>
            </a:r>
            <a:r>
              <a:rPr lang="es-AR" sz="2000" dirty="0" smtClean="0">
                <a:solidFill>
                  <a:schemeClr val="bg1"/>
                </a:solidFill>
              </a:rPr>
              <a:t>Desvío estandar</a:t>
            </a:r>
          </a:p>
          <a:p>
            <a:r>
              <a:rPr lang="es-AR" sz="2000" b="1" dirty="0">
                <a:solidFill>
                  <a:schemeClr val="bg1"/>
                </a:solidFill>
              </a:rPr>
              <a:t>	</a:t>
            </a:r>
            <a:r>
              <a:rPr lang="es-AR" sz="2000" dirty="0" smtClean="0">
                <a:solidFill>
                  <a:schemeClr val="bg1"/>
                </a:solidFill>
              </a:rPr>
              <a:t>Skewness / Kurtosis</a:t>
            </a:r>
          </a:p>
          <a:p>
            <a:r>
              <a:rPr lang="es-AR" sz="2000" dirty="0">
                <a:solidFill>
                  <a:schemeClr val="bg1"/>
                </a:solidFill>
              </a:rPr>
              <a:t>	</a:t>
            </a:r>
            <a:r>
              <a:rPr lang="es-AR" sz="2000" dirty="0" smtClean="0">
                <a:solidFill>
                  <a:schemeClr val="bg1"/>
                </a:solidFill>
              </a:rPr>
              <a:t>Polinomios de Legendre ...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5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6" y="1607537"/>
            <a:ext cx="30048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Audio crudo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Espectro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Espectrogramas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Melspectrogramas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Descriptores de bajo nivel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Estad</a:t>
            </a:r>
            <a:r>
              <a:rPr lang="es-AR" dirty="0" smtClean="0">
                <a:solidFill>
                  <a:schemeClr val="bg1"/>
                </a:solidFill>
              </a:rPr>
              <a:t>ísticas globales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520484" y="1596904"/>
            <a:ext cx="378365" cy="192247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60967" y="3827721"/>
            <a:ext cx="3019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Información más específica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Menor dimensionalidad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78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40511"/>
            <a:ext cx="9905998" cy="1178761"/>
          </a:xfrm>
        </p:spPr>
        <p:txBody>
          <a:bodyPr anchor="t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6" y="1607537"/>
            <a:ext cx="30048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Audio crudo</a:t>
            </a:r>
          </a:p>
          <a:p>
            <a:r>
              <a:rPr lang="es-AR" dirty="0">
                <a:solidFill>
                  <a:schemeClr val="bg1"/>
                </a:solidFill>
              </a:rPr>
              <a:t>Espectro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Espectrogramas</a:t>
            </a:r>
          </a:p>
          <a:p>
            <a:r>
              <a:rPr lang="es-AR" dirty="0">
                <a:solidFill>
                  <a:schemeClr val="bg1"/>
                </a:solidFill>
              </a:rPr>
              <a:t>Melspectrogramas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Descriptores de bajo nivel</a:t>
            </a:r>
          </a:p>
          <a:p>
            <a:r>
              <a:rPr lang="en-US" dirty="0">
                <a:solidFill>
                  <a:schemeClr val="bg1"/>
                </a:solidFill>
              </a:rPr>
              <a:t>Estad</a:t>
            </a:r>
            <a:r>
              <a:rPr lang="es-AR" dirty="0">
                <a:solidFill>
                  <a:schemeClr val="bg1"/>
                </a:solidFill>
              </a:rPr>
              <a:t>ísticas globales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5243660" y="1645472"/>
            <a:ext cx="300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 smtClean="0">
                <a:solidFill>
                  <a:schemeClr val="bg1"/>
                </a:solidFill>
              </a:rPr>
              <a:t>Clase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1172" y="2034979"/>
            <a:ext cx="3545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Hablante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Emoci</a:t>
            </a:r>
            <a:r>
              <a:rPr lang="es-AR" dirty="0" smtClean="0">
                <a:solidFill>
                  <a:schemeClr val="bg1"/>
                </a:solidFill>
              </a:rPr>
              <a:t>ón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Idioma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Presencia de habla (VAD)</a:t>
            </a:r>
          </a:p>
        </p:txBody>
      </p:sp>
    </p:spTree>
    <p:extLst>
      <p:ext uri="{BB962C8B-B14F-4D97-AF65-F5344CB8AC3E}">
        <p14:creationId xmlns:p14="http://schemas.microsoft.com/office/powerpoint/2010/main" val="24728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40511"/>
            <a:ext cx="9905998" cy="1178761"/>
          </a:xfrm>
        </p:spPr>
        <p:txBody>
          <a:bodyPr anchor="t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6" y="1607537"/>
            <a:ext cx="300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Audio crudo</a:t>
            </a:r>
          </a:p>
          <a:p>
            <a:r>
              <a:rPr lang="es-AR" dirty="0">
                <a:solidFill>
                  <a:schemeClr val="bg1"/>
                </a:solidFill>
              </a:rPr>
              <a:t>Espectro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Espectrogramas</a:t>
            </a:r>
          </a:p>
          <a:p>
            <a:r>
              <a:rPr lang="es-AR" dirty="0">
                <a:solidFill>
                  <a:schemeClr val="bg1"/>
                </a:solidFill>
              </a:rPr>
              <a:t>Melspectrogramas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Descriptores de bajo nivel</a:t>
            </a:r>
          </a:p>
          <a:p>
            <a:r>
              <a:rPr lang="en-US" dirty="0">
                <a:solidFill>
                  <a:schemeClr val="bg1"/>
                </a:solidFill>
              </a:rPr>
              <a:t>Estad</a:t>
            </a:r>
            <a:r>
              <a:rPr lang="es-AR" dirty="0">
                <a:solidFill>
                  <a:schemeClr val="bg1"/>
                </a:solidFill>
              </a:rPr>
              <a:t>ísticas globales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5243660" y="1645472"/>
            <a:ext cx="30048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Clase</a:t>
            </a:r>
          </a:p>
          <a:p>
            <a:pPr algn="r"/>
            <a:r>
              <a:rPr lang="es-AR" sz="2000" b="1" dirty="0" smtClean="0">
                <a:solidFill>
                  <a:schemeClr val="bg1"/>
                </a:solidFill>
              </a:rPr>
              <a:t>Multi-label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2852" y="2283958"/>
            <a:ext cx="3545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Emoción primaria y secundaria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Notas musicales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Géneros musicales</a:t>
            </a:r>
          </a:p>
        </p:txBody>
      </p:sp>
    </p:spTree>
    <p:extLst>
      <p:ext uri="{BB962C8B-B14F-4D97-AF65-F5344CB8AC3E}">
        <p14:creationId xmlns:p14="http://schemas.microsoft.com/office/powerpoint/2010/main" val="14528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6" y="1607537"/>
            <a:ext cx="30048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Audio crudo</a:t>
            </a:r>
          </a:p>
          <a:p>
            <a:r>
              <a:rPr lang="es-AR" dirty="0">
                <a:solidFill>
                  <a:schemeClr val="bg1"/>
                </a:solidFill>
              </a:rPr>
              <a:t>Espectro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Espectrogramas</a:t>
            </a:r>
          </a:p>
          <a:p>
            <a:r>
              <a:rPr lang="es-AR" dirty="0">
                <a:solidFill>
                  <a:schemeClr val="bg1"/>
                </a:solidFill>
              </a:rPr>
              <a:t>Melspectrogramas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Descriptores de bajo nivel</a:t>
            </a:r>
          </a:p>
          <a:p>
            <a:r>
              <a:rPr lang="en-US" dirty="0">
                <a:solidFill>
                  <a:schemeClr val="bg1"/>
                </a:solidFill>
              </a:rPr>
              <a:t>Estad</a:t>
            </a:r>
            <a:r>
              <a:rPr lang="es-AR" dirty="0">
                <a:solidFill>
                  <a:schemeClr val="bg1"/>
                </a:solidFill>
              </a:rPr>
              <a:t>ísticas globales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5243660" y="1645472"/>
            <a:ext cx="30048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Clase</a:t>
            </a:r>
          </a:p>
          <a:p>
            <a:pPr algn="r"/>
            <a:r>
              <a:rPr lang="es-AR" dirty="0" smtClean="0">
                <a:solidFill>
                  <a:schemeClr val="bg1"/>
                </a:solidFill>
              </a:rPr>
              <a:t>Multi-label</a:t>
            </a:r>
          </a:p>
          <a:p>
            <a:pPr algn="r"/>
            <a:r>
              <a:rPr lang="es-AR" sz="2000" b="1" dirty="0" smtClean="0">
                <a:solidFill>
                  <a:schemeClr val="bg1"/>
                </a:solidFill>
              </a:rPr>
              <a:t>Variables continuas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5582" y="2558672"/>
            <a:ext cx="53404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Valence, arousal, dominance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Señal de habla:</a:t>
            </a:r>
          </a:p>
          <a:p>
            <a:r>
              <a:rPr lang="es-AR" dirty="0">
                <a:solidFill>
                  <a:schemeClr val="bg1"/>
                </a:solidFill>
              </a:rPr>
              <a:t>	</a:t>
            </a:r>
            <a:r>
              <a:rPr lang="es-AR" dirty="0" smtClean="0">
                <a:solidFill>
                  <a:schemeClr val="bg1"/>
                </a:solidFill>
              </a:rPr>
              <a:t>Libre de ruido</a:t>
            </a:r>
          </a:p>
          <a:p>
            <a:r>
              <a:rPr lang="es-AR" dirty="0">
                <a:solidFill>
                  <a:schemeClr val="bg1"/>
                </a:solidFill>
              </a:rPr>
              <a:t>	</a:t>
            </a:r>
            <a:r>
              <a:rPr lang="es-AR" dirty="0" smtClean="0">
                <a:solidFill>
                  <a:schemeClr val="bg1"/>
                </a:solidFill>
              </a:rPr>
              <a:t>Libre de reverberación</a:t>
            </a:r>
          </a:p>
          <a:p>
            <a:r>
              <a:rPr lang="es-AR" dirty="0">
                <a:solidFill>
                  <a:schemeClr val="bg1"/>
                </a:solidFill>
              </a:rPr>
              <a:t>	</a:t>
            </a:r>
            <a:r>
              <a:rPr lang="es-AR" dirty="0" smtClean="0">
                <a:solidFill>
                  <a:schemeClr val="bg1"/>
                </a:solidFill>
              </a:rPr>
              <a:t>Sintética (TTS)</a:t>
            </a:r>
          </a:p>
          <a:p>
            <a:r>
              <a:rPr lang="es-AR" dirty="0">
                <a:solidFill>
                  <a:schemeClr val="bg1"/>
                </a:solidFill>
              </a:rPr>
              <a:t>	</a:t>
            </a:r>
            <a:r>
              <a:rPr lang="es-AR" dirty="0" smtClean="0">
                <a:solidFill>
                  <a:schemeClr val="bg1"/>
                </a:solidFill>
              </a:rPr>
              <a:t>Separada de otras voces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	Transformada (Voice conversion)</a:t>
            </a:r>
          </a:p>
          <a:p>
            <a:r>
              <a:rPr lang="es-AR" dirty="0">
                <a:solidFill>
                  <a:schemeClr val="bg1"/>
                </a:solidFill>
              </a:rPr>
              <a:t>	</a:t>
            </a:r>
            <a:endParaRPr lang="es-AR" dirty="0" smtClean="0">
              <a:solidFill>
                <a:schemeClr val="bg1"/>
              </a:solidFill>
            </a:endParaRPr>
          </a:p>
          <a:p>
            <a:endParaRPr lang="es-AR" dirty="0" smtClean="0">
              <a:solidFill>
                <a:schemeClr val="bg1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9174480" y="3200400"/>
            <a:ext cx="121920" cy="50800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35440" y="3269734"/>
            <a:ext cx="2607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Speech enhancement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34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084" y="3089546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43529" y="3225591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3529" y="3225591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56979" y="3225591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6979" y="3225591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4219939" y="347980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8484" y="3502674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97912" y="34847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53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084" y="3089546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8552" y="3261274"/>
            <a:ext cx="230191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Fuente deseada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19939" y="347980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8484" y="3502674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97912" y="34847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95148" y="2957456"/>
            <a:ext cx="1024792" cy="95834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000" b="1" dirty="0" smtClean="0">
                <a:solidFill>
                  <a:schemeClr val="bg1"/>
                </a:solidFill>
              </a:rPr>
              <a:t>+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11377" y="347671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84681" y="3915803"/>
            <a:ext cx="0" cy="7056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24412" y="3007702"/>
            <a:ext cx="1647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Fuente deseada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2861102" y="4621419"/>
            <a:ext cx="1647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Fuente no deseada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20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084" y="3089546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8552" y="3261274"/>
            <a:ext cx="89127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19939" y="347980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8484" y="3502674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97912" y="34847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95148" y="2957456"/>
            <a:ext cx="1024792" cy="95834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000" b="1" dirty="0" smtClean="0">
                <a:solidFill>
                  <a:schemeClr val="bg1"/>
                </a:solidFill>
              </a:rPr>
              <a:t>+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11377" y="347671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84681" y="3915803"/>
            <a:ext cx="0" cy="7056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64219" y="3207464"/>
            <a:ext cx="164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Habla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2861102" y="4621419"/>
            <a:ext cx="164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Ruido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74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084" y="3089546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8552" y="3261274"/>
            <a:ext cx="89127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19939" y="347980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8484" y="3502674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97912" y="34847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95148" y="2957456"/>
            <a:ext cx="1024792" cy="95834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000" b="1" dirty="0" smtClean="0">
                <a:solidFill>
                  <a:schemeClr val="bg1"/>
                </a:solidFill>
              </a:rPr>
              <a:t>+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11377" y="347671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84681" y="3915803"/>
            <a:ext cx="0" cy="7056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64219" y="3207464"/>
            <a:ext cx="164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Habla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2861102" y="4621419"/>
            <a:ext cx="1647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Ruido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8172" y="2076799"/>
            <a:ext cx="2074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Sólo puedo observar acá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8412255">
            <a:off x="4313958" y="2794144"/>
            <a:ext cx="1092820" cy="2828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92299" y="5519854"/>
            <a:ext cx="3414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Speech denoising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39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084" y="3089546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19939" y="347980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132187" y="2408663"/>
            <a:ext cx="796330" cy="7206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97912" y="34847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95148" y="2957456"/>
            <a:ext cx="1024792" cy="95834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000" b="1" dirty="0" smtClean="0">
                <a:solidFill>
                  <a:schemeClr val="bg1"/>
                </a:solidFill>
              </a:rPr>
              <a:t>+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65142" y="2570284"/>
            <a:ext cx="674972" cy="5192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0873" y="2283439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Hablante 1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>
            <a:endCxn id="9" idx="2"/>
          </p:cNvCxnSpPr>
          <p:nvPr/>
        </p:nvCxnSpPr>
        <p:spPr>
          <a:xfrm>
            <a:off x="2477696" y="3411224"/>
            <a:ext cx="717452" cy="254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2154" y="3139985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Hablante 2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endCxn id="9" idx="3"/>
          </p:cNvCxnSpPr>
          <p:nvPr/>
        </p:nvCxnSpPr>
        <p:spPr>
          <a:xfrm flipV="1">
            <a:off x="2589676" y="3775456"/>
            <a:ext cx="755549" cy="3353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2848" y="3860427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Hablante 3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>
            <a:stCxn id="25" idx="0"/>
            <a:endCxn id="9" idx="4"/>
          </p:cNvCxnSpPr>
          <p:nvPr/>
        </p:nvCxnSpPr>
        <p:spPr>
          <a:xfrm flipV="1">
            <a:off x="3707544" y="3915803"/>
            <a:ext cx="0" cy="5563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83252" y="4484627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Hablante 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8517" y="214705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Hablante 1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126666" y="3129323"/>
            <a:ext cx="801851" cy="25560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28517" y="2861707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Hablante 2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26423" y="3652543"/>
            <a:ext cx="802094" cy="1576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919491" y="3510717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Hablante 3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>
            <a:endCxn id="41" idx="1"/>
          </p:cNvCxnSpPr>
          <p:nvPr/>
        </p:nvCxnSpPr>
        <p:spPr>
          <a:xfrm>
            <a:off x="7126423" y="3861203"/>
            <a:ext cx="802094" cy="56013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928517" y="4159727"/>
            <a:ext cx="184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Hablante 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75406" y="1977050"/>
            <a:ext cx="2074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Sólo observo la mezcla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8120132">
            <a:off x="4319184" y="2823625"/>
            <a:ext cx="884481" cy="267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913745" y="5519854"/>
            <a:ext cx="5993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Multi-Speaker Source Separation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83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40511"/>
            <a:ext cx="9905998" cy="1178761"/>
          </a:xfrm>
        </p:spPr>
        <p:txBody>
          <a:bodyPr anchor="t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77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084" y="3089546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19939" y="347980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132187" y="2408663"/>
            <a:ext cx="796330" cy="72066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97912" y="34847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95148" y="2957456"/>
            <a:ext cx="1024792" cy="95834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000" b="1" dirty="0" smtClean="0">
                <a:solidFill>
                  <a:schemeClr val="bg1"/>
                </a:solidFill>
              </a:rPr>
              <a:t>+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65142" y="2570284"/>
            <a:ext cx="674972" cy="51926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48984" y="2248606"/>
            <a:ext cx="716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Voz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>
            <a:endCxn id="9" idx="2"/>
          </p:cNvCxnSpPr>
          <p:nvPr/>
        </p:nvCxnSpPr>
        <p:spPr>
          <a:xfrm>
            <a:off x="2477696" y="3411224"/>
            <a:ext cx="717452" cy="2540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73539" y="3129323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Batería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endCxn id="9" idx="3"/>
          </p:cNvCxnSpPr>
          <p:nvPr/>
        </p:nvCxnSpPr>
        <p:spPr>
          <a:xfrm flipV="1">
            <a:off x="2589676" y="3775456"/>
            <a:ext cx="755549" cy="3353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36694" y="3915803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Bajo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>
            <a:stCxn id="25" idx="0"/>
            <a:endCxn id="9" idx="4"/>
          </p:cNvCxnSpPr>
          <p:nvPr/>
        </p:nvCxnSpPr>
        <p:spPr>
          <a:xfrm flipV="1">
            <a:off x="3707544" y="3915803"/>
            <a:ext cx="0" cy="55639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21257" y="4472193"/>
            <a:ext cx="97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Otros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28517" y="2147053"/>
            <a:ext cx="716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Voz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126666" y="3129323"/>
            <a:ext cx="801851" cy="25560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928517" y="2861707"/>
            <a:ext cx="1237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Batería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126423" y="3652543"/>
            <a:ext cx="802094" cy="15766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919491" y="3510717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Bajo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>
            <a:endCxn id="41" idx="1"/>
          </p:cNvCxnSpPr>
          <p:nvPr/>
        </p:nvCxnSpPr>
        <p:spPr>
          <a:xfrm>
            <a:off x="7126423" y="3861203"/>
            <a:ext cx="802094" cy="56013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928517" y="4159727"/>
            <a:ext cx="972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 smtClean="0">
                <a:solidFill>
                  <a:schemeClr val="bg1"/>
                </a:solidFill>
              </a:rPr>
              <a:t>Otros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75406" y="1977050"/>
            <a:ext cx="2074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Sólo observo la canción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 rot="8120132">
            <a:off x="4319184" y="2823625"/>
            <a:ext cx="884481" cy="2676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501161" y="5519854"/>
            <a:ext cx="44058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Music Source Separation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8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11" y="2097088"/>
            <a:ext cx="5850402" cy="347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45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729136"/>
            <a:ext cx="9753600" cy="4514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4146" y="2272147"/>
            <a:ext cx="16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Sonido directo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(anecoico)</a:t>
            </a:r>
            <a:endParaRPr 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24725" y="2908871"/>
                <a:ext cx="6479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725" y="2908871"/>
                <a:ext cx="647934" cy="369332"/>
              </a:xfrm>
              <a:prstGeom prst="rect">
                <a:avLst/>
              </a:prstGeom>
              <a:blipFill>
                <a:blip r:embed="rId3"/>
                <a:stretch>
                  <a:fillRect l="-10280" r="-14953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2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729136"/>
            <a:ext cx="9753600" cy="4514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2" y="1729136"/>
            <a:ext cx="9753600" cy="4514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57455" y="380120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Reflexiones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4146" y="2272147"/>
            <a:ext cx="1607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Sonido directo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(anecoico)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91108" y="1775473"/>
            <a:ext cx="3206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Respuesta al Impulso</a:t>
            </a:r>
            <a:endParaRPr 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770636" y="2225980"/>
                <a:ext cx="6475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636" y="2225980"/>
                <a:ext cx="647550" cy="369332"/>
              </a:xfrm>
              <a:prstGeom prst="rect">
                <a:avLst/>
              </a:prstGeom>
              <a:blipFill>
                <a:blip r:embed="rId6"/>
                <a:stretch>
                  <a:fillRect l="-10377" r="-15094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lon-I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94514" y="258865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5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1" b="39515"/>
          <a:stretch/>
        </p:blipFill>
        <p:spPr bwMode="auto">
          <a:xfrm>
            <a:off x="2416031" y="1976581"/>
            <a:ext cx="7839075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blipFill>
                <a:blip r:embed="rId3"/>
                <a:stretch>
                  <a:fillRect l="-6329" t="-2222" r="-164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73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1" b="39515"/>
          <a:stretch/>
        </p:blipFill>
        <p:spPr bwMode="auto">
          <a:xfrm>
            <a:off x="2416031" y="1976581"/>
            <a:ext cx="7839075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blipFill>
                <a:blip r:embed="rId3"/>
                <a:stretch>
                  <a:fillRect l="-6329" t="-2222" r="-164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24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1" b="39515"/>
          <a:stretch/>
        </p:blipFill>
        <p:spPr bwMode="auto">
          <a:xfrm>
            <a:off x="2416031" y="1976581"/>
            <a:ext cx="7839075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blipFill>
                <a:blip r:embed="rId3"/>
                <a:stretch>
                  <a:fillRect l="-6329" t="-2222" r="-164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785657" y="4662018"/>
            <a:ext cx="1939636" cy="823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78422" y="4934534"/>
                <a:ext cx="4851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8422" y="4934534"/>
                <a:ext cx="485197" cy="276999"/>
              </a:xfrm>
              <a:prstGeom prst="rect">
                <a:avLst/>
              </a:prstGeom>
              <a:blipFill>
                <a:blip r:embed="rId5"/>
                <a:stretch>
                  <a:fillRect l="-1012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4120638" y="5073701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25293" y="5073034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284559" y="4910777"/>
                <a:ext cx="4849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559" y="4910777"/>
                <a:ext cx="484941" cy="276999"/>
              </a:xfrm>
              <a:prstGeom prst="rect">
                <a:avLst/>
              </a:prstGeom>
              <a:blipFill>
                <a:blip r:embed="rId6"/>
                <a:stretch>
                  <a:fillRect l="-100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227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1" b="39515"/>
          <a:stretch/>
        </p:blipFill>
        <p:spPr bwMode="auto">
          <a:xfrm>
            <a:off x="2416031" y="1976581"/>
            <a:ext cx="7839075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blipFill>
                <a:blip r:embed="rId3"/>
                <a:stretch>
                  <a:fillRect l="-6329" t="-2222" r="-164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785657" y="4662018"/>
            <a:ext cx="1939636" cy="823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20638" y="5073701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25293" y="5073034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5657" y="4662018"/>
            <a:ext cx="1939636" cy="823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70479" y="4934534"/>
                <a:ext cx="8716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479" y="4934534"/>
                <a:ext cx="871649" cy="276999"/>
              </a:xfrm>
              <a:prstGeom prst="rect">
                <a:avLst/>
              </a:prstGeom>
              <a:blipFill>
                <a:blip r:embed="rId5"/>
                <a:stretch>
                  <a:fillRect l="-559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120638" y="5073701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25293" y="5073034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21505" y="4934533"/>
                <a:ext cx="8713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505" y="4934533"/>
                <a:ext cx="871392" cy="276999"/>
              </a:xfrm>
              <a:prstGeom prst="rect">
                <a:avLst/>
              </a:prstGeom>
              <a:blipFill>
                <a:blip r:embed="rId6"/>
                <a:stretch>
                  <a:fillRect l="-559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885721" y="4130818"/>
            <a:ext cx="3739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Sistema invariante en el tiempo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08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1" b="39515"/>
          <a:stretch/>
        </p:blipFill>
        <p:spPr bwMode="auto">
          <a:xfrm>
            <a:off x="2416031" y="1976581"/>
            <a:ext cx="7839075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blipFill>
                <a:blip r:embed="rId3"/>
                <a:stretch>
                  <a:fillRect l="-6329" t="-2222" r="-164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785657" y="4662018"/>
            <a:ext cx="1939636" cy="823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20638" y="5073701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25293" y="5073034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5657" y="4662018"/>
            <a:ext cx="1939636" cy="823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99747" y="4736946"/>
                <a:ext cx="1263872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47" y="4736946"/>
                <a:ext cx="1263872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120638" y="5073701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25293" y="5073034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34021" y="4736946"/>
                <a:ext cx="1263616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21" y="4736946"/>
                <a:ext cx="1263616" cy="672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872008" y="4127323"/>
            <a:ext cx="176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Sistema lineal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54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1" b="39515"/>
          <a:stretch/>
        </p:blipFill>
        <p:spPr bwMode="auto">
          <a:xfrm>
            <a:off x="2416031" y="1976581"/>
            <a:ext cx="7839075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blipFill>
                <a:blip r:embed="rId3"/>
                <a:stretch>
                  <a:fillRect l="-6329" t="-2222" r="-164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785657" y="4662018"/>
            <a:ext cx="1939636" cy="823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20638" y="5073701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25293" y="5073034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5657" y="4662018"/>
            <a:ext cx="1939636" cy="823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598606" y="4736946"/>
                <a:ext cx="2421304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606" y="4736946"/>
                <a:ext cx="2421304" cy="6721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120638" y="5073701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25293" y="5073034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34021" y="4736946"/>
                <a:ext cx="2424446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021" y="4736946"/>
                <a:ext cx="2424446" cy="6721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078432" y="4233716"/>
            <a:ext cx="176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Sistema LTI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09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40511"/>
            <a:ext cx="9905998" cy="1178761"/>
          </a:xfrm>
        </p:spPr>
        <p:txBody>
          <a:bodyPr anchor="t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8" y="1607538"/>
            <a:ext cx="1913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Audio crudo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80" y="2028314"/>
            <a:ext cx="5449090" cy="27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1" b="39515"/>
          <a:stretch/>
        </p:blipFill>
        <p:spPr bwMode="auto">
          <a:xfrm>
            <a:off x="2416031" y="1976581"/>
            <a:ext cx="7839075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2309398"/>
                <a:ext cx="483915" cy="276999"/>
              </a:xfrm>
              <a:prstGeom prst="rect">
                <a:avLst/>
              </a:prstGeom>
              <a:blipFill>
                <a:blip r:embed="rId3"/>
                <a:stretch>
                  <a:fillRect l="-6329" t="-2222" r="-1645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68" y="3455151"/>
                <a:ext cx="2472600" cy="6721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785657" y="4662018"/>
            <a:ext cx="1939636" cy="823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20638" y="5073701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25293" y="5073034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785657" y="4662018"/>
            <a:ext cx="1939636" cy="8233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221219" y="4934531"/>
                <a:ext cx="18401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19" y="4934531"/>
                <a:ext cx="1840184" cy="276999"/>
              </a:xfrm>
              <a:prstGeom prst="rect">
                <a:avLst/>
              </a:prstGeom>
              <a:blipFill>
                <a:blip r:embed="rId5"/>
                <a:stretch>
                  <a:fillRect l="-993" t="-2174" r="-39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120638" y="5073701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725293" y="5073034"/>
            <a:ext cx="50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29604" y="4934532"/>
                <a:ext cx="18433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604" y="4934532"/>
                <a:ext cx="1843325" cy="276999"/>
              </a:xfrm>
              <a:prstGeom prst="rect">
                <a:avLst/>
              </a:prstGeom>
              <a:blipFill>
                <a:blip r:embed="rId6"/>
                <a:stretch>
                  <a:fillRect l="-2310" t="-2174" r="-363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078432" y="4233716"/>
            <a:ext cx="176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Sistema LTI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7418" y="4346261"/>
            <a:ext cx="140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Convoluci</a:t>
            </a:r>
            <a:r>
              <a:rPr lang="es-AR" b="1" dirty="0" smtClean="0">
                <a:solidFill>
                  <a:schemeClr val="bg1"/>
                </a:solidFill>
              </a:rPr>
              <a:t>ó</a:t>
            </a:r>
            <a:r>
              <a:rPr lang="en-US" b="1" dirty="0" smtClean="0">
                <a:solidFill>
                  <a:schemeClr val="bg1"/>
                </a:solidFill>
              </a:rPr>
              <a:t>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4" idx="2"/>
          </p:cNvCxnSpPr>
          <p:nvPr/>
        </p:nvCxnSpPr>
        <p:spPr>
          <a:xfrm>
            <a:off x="3479382" y="4715593"/>
            <a:ext cx="0" cy="21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98982" y="4346261"/>
            <a:ext cx="140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Convoluci</a:t>
            </a:r>
            <a:r>
              <a:rPr lang="es-AR" b="1" dirty="0" smtClean="0">
                <a:solidFill>
                  <a:schemeClr val="bg1"/>
                </a:solidFill>
              </a:rPr>
              <a:t>ó</a:t>
            </a:r>
            <a:r>
              <a:rPr lang="en-US" b="1" dirty="0" smtClean="0">
                <a:solidFill>
                  <a:schemeClr val="bg1"/>
                </a:solidFill>
              </a:rPr>
              <a:t>n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21" idx="2"/>
          </p:cNvCxnSpPr>
          <p:nvPr/>
        </p:nvCxnSpPr>
        <p:spPr>
          <a:xfrm>
            <a:off x="8600946" y="4715593"/>
            <a:ext cx="0" cy="21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084" y="3089546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19939" y="347980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8484" y="3502674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97912" y="34847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95148" y="2957456"/>
            <a:ext cx="1024792" cy="95834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000" b="1" dirty="0" smtClean="0">
                <a:solidFill>
                  <a:schemeClr val="bg1"/>
                </a:solidFill>
              </a:rPr>
              <a:t>+</a:t>
            </a: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11377" y="347671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84681" y="3915803"/>
            <a:ext cx="0" cy="7056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741455" y="2623829"/>
            <a:ext cx="68588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97208" y="4709540"/>
            <a:ext cx="45719" cy="9367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21898" y="4932220"/>
            <a:ext cx="45719" cy="71411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46588" y="5144656"/>
            <a:ext cx="45719" cy="50167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71278" y="5292438"/>
            <a:ext cx="45719" cy="3538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773108" y="5384802"/>
            <a:ext cx="45719" cy="26152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55323" y="5449456"/>
            <a:ext cx="45719" cy="19687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37538" y="5514110"/>
            <a:ext cx="45719" cy="1322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019753" y="5514110"/>
            <a:ext cx="45719" cy="1322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423964" y="2623829"/>
            <a:ext cx="68588" cy="1625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2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Separaci</a:t>
            </a:r>
            <a:r>
              <a:rPr lang="es-AR" dirty="0" smtClean="0">
                <a:solidFill>
                  <a:schemeClr val="bg1"/>
                </a:solidFill>
              </a:rPr>
              <a:t>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66084" y="3089546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28552" y="3071787"/>
            <a:ext cx="1248740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Habla</a:t>
            </a:r>
          </a:p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anecoico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219939" y="347980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8484" y="3502674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97912" y="348475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95148" y="2957456"/>
            <a:ext cx="1024792" cy="958347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411377" y="3476718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684681" y="3915803"/>
            <a:ext cx="0" cy="7056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flipH="1">
            <a:off x="764219" y="3207464"/>
            <a:ext cx="16471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Habla</a:t>
            </a:r>
          </a:p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anecoico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2215014" y="4621419"/>
            <a:ext cx="2939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dirty="0" smtClean="0">
                <a:solidFill>
                  <a:schemeClr val="bg1"/>
                </a:solidFill>
              </a:rPr>
              <a:t>Respuesta al impulso del recinto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18172" y="2076799"/>
            <a:ext cx="2074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Sólo puedo observar acá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8412255">
            <a:off x="4313958" y="2794144"/>
            <a:ext cx="1092820" cy="28281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78149" y="5575526"/>
            <a:ext cx="446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b="1" dirty="0" smtClean="0">
                <a:solidFill>
                  <a:schemeClr val="bg1"/>
                </a:solidFill>
              </a:rPr>
              <a:t>Speech dereverberation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7236" y="2874936"/>
            <a:ext cx="9488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*</a:t>
            </a:r>
            <a:endParaRPr lang="en-US" sz="9600" dirty="0">
              <a:solidFill>
                <a:schemeClr val="bg1"/>
              </a:solidFill>
            </a:endParaRPr>
          </a:p>
        </p:txBody>
      </p:sp>
      <p:pic>
        <p:nvPicPr>
          <p:cNvPr id="17" name="Colon-I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04344" y="5763029"/>
            <a:ext cx="406400" cy="406400"/>
          </a:xfrm>
          <a:prstGeom prst="rect">
            <a:avLst/>
          </a:prstGeom>
        </p:spPr>
      </p:pic>
      <p:pic>
        <p:nvPicPr>
          <p:cNvPr id="18" name="denoised-speech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84598" y="4201377"/>
            <a:ext cx="406400" cy="406400"/>
          </a:xfrm>
          <a:prstGeom prst="rect">
            <a:avLst/>
          </a:prstGeom>
        </p:spPr>
      </p:pic>
      <p:pic>
        <p:nvPicPr>
          <p:cNvPr id="19" name="reverb-voic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36571" y="227427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138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46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846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Separación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0327" y="2249487"/>
            <a:ext cx="9237084" cy="3541714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N: N</a:t>
            </a:r>
            <a:r>
              <a:rPr lang="es-AR" dirty="0" smtClean="0">
                <a:solidFill>
                  <a:schemeClr val="bg1"/>
                </a:solidFill>
              </a:rPr>
              <a:t>úmero de fuentes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M: Número de observaciones</a:t>
            </a:r>
            <a:endParaRPr lang="es-A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AR" dirty="0" smtClean="0">
                <a:solidFill>
                  <a:schemeClr val="bg1"/>
                </a:solidFill>
              </a:rPr>
              <a:t>Casos: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M&lt;N: Caso indeterminado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M=N: Caso determinado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M&gt;N: Caso sobredeterminado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96654" y="4020344"/>
            <a:ext cx="3334328" cy="40640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9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Separación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41412" y="2249487"/>
            <a:ext cx="10053061" cy="386498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Desaf</a:t>
            </a:r>
            <a:r>
              <a:rPr lang="es-AR" sz="3200" dirty="0" smtClean="0">
                <a:solidFill>
                  <a:schemeClr val="bg1"/>
                </a:solidFill>
              </a:rPr>
              <a:t>íos:</a:t>
            </a:r>
          </a:p>
          <a:p>
            <a:pPr lvl="1"/>
            <a:r>
              <a:rPr lang="es-AR" sz="2800" dirty="0" smtClean="0">
                <a:solidFill>
                  <a:schemeClr val="bg1"/>
                </a:solidFill>
              </a:rPr>
              <a:t>No hay solución matemática exacta. 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/>
            <a:r>
              <a:rPr lang="es-AR" sz="2800" dirty="0" smtClean="0">
                <a:solidFill>
                  <a:schemeClr val="bg1"/>
                </a:solidFill>
              </a:rPr>
              <a:t>Es necesario estimar las fuentes que deseamos separar.</a:t>
            </a:r>
          </a:p>
          <a:p>
            <a:pPr lvl="2"/>
            <a:r>
              <a:rPr lang="es-AR" sz="2400" dirty="0" smtClean="0">
                <a:solidFill>
                  <a:schemeClr val="bg1"/>
                </a:solidFill>
              </a:rPr>
              <a:t>Debemos asumir que poseen determinadas características: </a:t>
            </a:r>
          </a:p>
          <a:p>
            <a:pPr marL="914400" lvl="2" indent="0">
              <a:buNone/>
            </a:pPr>
            <a:r>
              <a:rPr lang="es-AR" sz="2400" dirty="0">
                <a:solidFill>
                  <a:schemeClr val="bg1"/>
                </a:solidFill>
              </a:rPr>
              <a:t> </a:t>
            </a:r>
            <a:r>
              <a:rPr lang="es-AR" sz="2400" dirty="0" smtClean="0">
                <a:solidFill>
                  <a:schemeClr val="bg1"/>
                </a:solidFill>
              </a:rPr>
              <a:t>  patrones espectrales, estacionariedad, etc...</a:t>
            </a:r>
            <a:endParaRPr lang="es-AR" sz="2400" dirty="0">
              <a:solidFill>
                <a:schemeClr val="bg1"/>
              </a:solidFill>
            </a:endParaRPr>
          </a:p>
          <a:p>
            <a:pPr lvl="1"/>
            <a:endParaRPr lang="es-A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76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8274" y="4429643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42129" y="4819905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60674" y="4842771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20831" r="64131" b="39515"/>
          <a:stretch/>
        </p:blipFill>
        <p:spPr bwMode="auto">
          <a:xfrm>
            <a:off x="1464686" y="1654625"/>
            <a:ext cx="2586182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7" t="20831" r="26664" b="39515"/>
          <a:stretch/>
        </p:blipFill>
        <p:spPr bwMode="auto">
          <a:xfrm>
            <a:off x="8402420" y="1654624"/>
            <a:ext cx="2253672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0" t="7905" r="2301" b="8918"/>
          <a:stretch/>
        </p:blipFill>
        <p:spPr>
          <a:xfrm>
            <a:off x="1454364" y="3936370"/>
            <a:ext cx="2709118" cy="1767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3475" r="2473" b="9100"/>
          <a:stretch/>
        </p:blipFill>
        <p:spPr>
          <a:xfrm>
            <a:off x="8179169" y="3936370"/>
            <a:ext cx="2700175" cy="176707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2512291" y="2844799"/>
            <a:ext cx="600364" cy="997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229074" y="2876322"/>
            <a:ext cx="600364" cy="997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77372" y="2978661"/>
            <a:ext cx="174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Análisis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3772" y="2978660"/>
            <a:ext cx="174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Síntesis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Separación de fuentes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73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1141413" y="1736869"/>
            <a:ext cx="9905998" cy="457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 smtClean="0">
                <a:solidFill>
                  <a:schemeClr val="bg1"/>
                </a:solidFill>
              </a:rPr>
              <a:t>SEPARACIÓN DE COMPONENTES ARMÓNICAS Y PERCUSIVAS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r>
              <a:rPr lang="es-AR" dirty="0" smtClean="0">
                <a:solidFill>
                  <a:schemeClr val="bg1"/>
                </a:solidFill>
              </a:rPr>
              <a:t>REDUCCIÓN DE RUIDO MEDIANTE SUBSTRACCIÓN ESPECTRAL</a:t>
            </a:r>
          </a:p>
          <a:p>
            <a:endParaRPr lang="es-AR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000" b="1" dirty="0">
                <a:solidFill>
                  <a:schemeClr val="bg1"/>
                </a:solidFill>
              </a:rPr>
              <a:t>MANOS A LA OBRA</a:t>
            </a:r>
          </a:p>
        </p:txBody>
      </p:sp>
    </p:spTree>
    <p:extLst>
      <p:ext uri="{BB962C8B-B14F-4D97-AF65-F5344CB8AC3E}">
        <p14:creationId xmlns:p14="http://schemas.microsoft.com/office/powerpoint/2010/main" val="175861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8274" y="4429643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ALGORITMO HAND-MADE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42129" y="4819905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60674" y="4842771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20831" r="64131" b="39515"/>
          <a:stretch/>
        </p:blipFill>
        <p:spPr bwMode="auto">
          <a:xfrm>
            <a:off x="1464686" y="1654625"/>
            <a:ext cx="2586182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7" t="20831" r="26664" b="39515"/>
          <a:stretch/>
        </p:blipFill>
        <p:spPr bwMode="auto">
          <a:xfrm>
            <a:off x="8402420" y="1654624"/>
            <a:ext cx="2253672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0" t="7905" r="2301" b="8918"/>
          <a:stretch/>
        </p:blipFill>
        <p:spPr>
          <a:xfrm>
            <a:off x="1454364" y="3936370"/>
            <a:ext cx="2709118" cy="1767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3475" r="2473" b="9100"/>
          <a:stretch/>
        </p:blipFill>
        <p:spPr>
          <a:xfrm>
            <a:off x="8179169" y="3936370"/>
            <a:ext cx="2700175" cy="176707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2512291" y="2844799"/>
            <a:ext cx="600364" cy="997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229074" y="2876322"/>
            <a:ext cx="600364" cy="997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77372" y="2978661"/>
            <a:ext cx="174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Análisis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3772" y="2978660"/>
            <a:ext cx="174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Síntesis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Separación de fuentes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4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APRENDER LAS REGLAS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56311" y="3807660"/>
                <a:ext cx="1966103" cy="8262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𝑥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6311" y="3807660"/>
                <a:ext cx="1966103" cy="8262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339700" y="3981794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700" y="3981794"/>
                <a:ext cx="385875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53150" y="3981794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150" y="3981794"/>
                <a:ext cx="39260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>
            <a:off x="3816110" y="4236011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834655" y="4258877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94083" y="424095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077091" y="1739494"/>
            <a:ext cx="3324541" cy="151991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Datos</a:t>
            </a:r>
          </a:p>
          <a:p>
            <a:pPr algn="ctr"/>
            <a:r>
              <a:rPr lang="en-US" sz="3200" b="1" dirty="0" smtClean="0"/>
              <a:t>(x,y)</a:t>
            </a:r>
            <a:endParaRPr lang="en-US" sz="3200" b="1" dirty="0"/>
          </a:p>
        </p:txBody>
      </p:sp>
      <p:cxnSp>
        <p:nvCxnSpPr>
          <p:cNvPr id="14" name="Elbow Connector 13"/>
          <p:cNvCxnSpPr>
            <a:stCxn id="10" idx="2"/>
            <a:endCxn id="5" idx="0"/>
          </p:cNvCxnSpPr>
          <p:nvPr/>
        </p:nvCxnSpPr>
        <p:spPr>
          <a:xfrm rot="10800000" flipV="1">
            <a:off x="3532639" y="2499450"/>
            <a:ext cx="544453" cy="1482344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6"/>
          </p:cNvCxnSpPr>
          <p:nvPr/>
        </p:nvCxnSpPr>
        <p:spPr>
          <a:xfrm>
            <a:off x="7401632" y="2499450"/>
            <a:ext cx="547821" cy="918005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758142" y="3298757"/>
                <a:ext cx="39260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142" y="3298757"/>
                <a:ext cx="39260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8649162" y="3387929"/>
            <a:ext cx="1644073" cy="1274618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Funci</a:t>
            </a:r>
            <a:r>
              <a:rPr lang="es-AR" sz="2000" b="1" dirty="0" smtClean="0"/>
              <a:t>ón de Costo</a:t>
            </a:r>
            <a:endParaRPr lang="en-US" sz="2000" b="1" dirty="0"/>
          </a:p>
        </p:txBody>
      </p:sp>
      <p:cxnSp>
        <p:nvCxnSpPr>
          <p:cNvPr id="20" name="Straight Arrow Connector 19"/>
          <p:cNvCxnSpPr>
            <a:stCxn id="17" idx="3"/>
            <a:endCxn id="18" idx="2"/>
          </p:cNvCxnSpPr>
          <p:nvPr/>
        </p:nvCxnSpPr>
        <p:spPr>
          <a:xfrm>
            <a:off x="8150750" y="3575756"/>
            <a:ext cx="498412" cy="44948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</p:cNvCxnSpPr>
          <p:nvPr/>
        </p:nvCxnSpPr>
        <p:spPr>
          <a:xfrm flipV="1">
            <a:off x="8145757" y="4045226"/>
            <a:ext cx="495377" cy="21356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4725428" y="5708517"/>
            <a:ext cx="2027866" cy="71387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smtClean="0"/>
              <a:t>Optimizador</a:t>
            </a:r>
            <a:endParaRPr lang="en-US" sz="2400" b="1" dirty="0"/>
          </a:p>
        </p:txBody>
      </p:sp>
      <p:cxnSp>
        <p:nvCxnSpPr>
          <p:cNvPr id="28" name="Elbow Connector 27"/>
          <p:cNvCxnSpPr>
            <a:stCxn id="18" idx="4"/>
            <a:endCxn id="24" idx="3"/>
          </p:cNvCxnSpPr>
          <p:nvPr/>
        </p:nvCxnSpPr>
        <p:spPr>
          <a:xfrm rot="5400000">
            <a:off x="7410794" y="4005048"/>
            <a:ext cx="1402907" cy="2717905"/>
          </a:xfrm>
          <a:prstGeom prst="bentConnector2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4" idx="0"/>
            <a:endCxn id="4" idx="2"/>
          </p:cNvCxnSpPr>
          <p:nvPr/>
        </p:nvCxnSpPr>
        <p:spPr>
          <a:xfrm flipV="1">
            <a:off x="5739361" y="4633917"/>
            <a:ext cx="2" cy="10746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141413" y="5412508"/>
            <a:ext cx="2918691" cy="131156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3200" b="1" dirty="0" smtClean="0"/>
              <a:t>Familia de funciones</a:t>
            </a:r>
            <a:endParaRPr lang="en-US" sz="3200" b="1" dirty="0"/>
          </a:p>
        </p:txBody>
      </p:sp>
      <p:cxnSp>
        <p:nvCxnSpPr>
          <p:cNvPr id="36" name="Straight Arrow Connector 35"/>
          <p:cNvCxnSpPr>
            <a:stCxn id="34" idx="6"/>
            <a:endCxn id="24" idx="1"/>
          </p:cNvCxnSpPr>
          <p:nvPr/>
        </p:nvCxnSpPr>
        <p:spPr>
          <a:xfrm flipV="1">
            <a:off x="4060104" y="6065454"/>
            <a:ext cx="665324" cy="283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88274" y="4429643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24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ENTRENADO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242129" y="4819905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7260674" y="4842771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" t="20831" r="64131" b="39515"/>
          <a:stretch/>
        </p:blipFill>
        <p:spPr bwMode="auto">
          <a:xfrm>
            <a:off x="1464686" y="1654625"/>
            <a:ext cx="2586182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waveform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87" t="20831" r="26664" b="39515"/>
          <a:stretch/>
        </p:blipFill>
        <p:spPr bwMode="auto">
          <a:xfrm>
            <a:off x="8402420" y="1654624"/>
            <a:ext cx="2253672" cy="109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0" t="7905" r="2301" b="8918"/>
          <a:stretch/>
        </p:blipFill>
        <p:spPr>
          <a:xfrm>
            <a:off x="1454364" y="3936370"/>
            <a:ext cx="2709118" cy="17670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t="3475" r="2473" b="9100"/>
          <a:stretch/>
        </p:blipFill>
        <p:spPr>
          <a:xfrm>
            <a:off x="8179169" y="3936370"/>
            <a:ext cx="2700175" cy="1767070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>
            <a:off x="2512291" y="2844799"/>
            <a:ext cx="600364" cy="997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229074" y="2876322"/>
            <a:ext cx="600364" cy="99752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177372" y="2978661"/>
            <a:ext cx="174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Análisis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933772" y="2978660"/>
            <a:ext cx="1746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>
                <a:solidFill>
                  <a:schemeClr val="bg1"/>
                </a:solidFill>
              </a:rPr>
              <a:t>Síntesis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Aprender las reglas - generalización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4180" y="3021000"/>
            <a:ext cx="3001818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 smtClean="0">
                <a:solidFill>
                  <a:schemeClr val="bg1"/>
                </a:solidFill>
              </a:rPr>
              <a:t>Debe generalizar a nuevos datos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45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40511"/>
            <a:ext cx="9905998" cy="1178761"/>
          </a:xfrm>
        </p:spPr>
        <p:txBody>
          <a:bodyPr anchor="t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8" y="1607538"/>
            <a:ext cx="19137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Audio crudo</a:t>
            </a:r>
          </a:p>
          <a:p>
            <a:r>
              <a:rPr lang="es-AR" sz="2000" b="1" dirty="0" smtClean="0">
                <a:solidFill>
                  <a:schemeClr val="bg1"/>
                </a:solidFill>
              </a:rPr>
              <a:t>Espectro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3785" r="3581" b="10101"/>
          <a:stretch/>
        </p:blipFill>
        <p:spPr>
          <a:xfrm>
            <a:off x="1863651" y="2306947"/>
            <a:ext cx="3424556" cy="222192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63651" y="4628012"/>
            <a:ext cx="3536699" cy="248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0350" y="4567794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Frecuencia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1509838" y="2306947"/>
            <a:ext cx="232912" cy="222192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2706" y="3098148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Magnitud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" t="3555" r="3655" b="10232"/>
          <a:stretch/>
        </p:blipFill>
        <p:spPr>
          <a:xfrm>
            <a:off x="6837803" y="2308371"/>
            <a:ext cx="3402496" cy="222050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6837803" y="4567794"/>
            <a:ext cx="3536699" cy="248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361200" y="4507576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Frecuencia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6483990" y="2246729"/>
            <a:ext cx="232912" cy="222192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878906" y="3055096"/>
            <a:ext cx="75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00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APRENDER LAS REGLAS - datos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8 Marcador de contenido"/>
          <p:cNvSpPr>
            <a:spLocks noGrp="1"/>
          </p:cNvSpPr>
          <p:nvPr>
            <p:ph idx="1"/>
          </p:nvPr>
        </p:nvSpPr>
        <p:spPr>
          <a:xfrm>
            <a:off x="1955272" y="1721173"/>
            <a:ext cx="8093891" cy="4651918"/>
          </a:xfrm>
        </p:spPr>
        <p:txBody>
          <a:bodyPr>
            <a:normAutofit fontScale="92500" lnSpcReduction="20000"/>
          </a:bodyPr>
          <a:lstStyle/>
          <a:p>
            <a:r>
              <a:rPr lang="es-ES" sz="2800" dirty="0" smtClean="0">
                <a:solidFill>
                  <a:schemeClr val="bg1"/>
                </a:solidFill>
              </a:rPr>
              <a:t> Dataset DSD100 (Ono et al., 2015)</a:t>
            </a:r>
            <a:endParaRPr lang="es-ES" sz="2800" dirty="0">
              <a:solidFill>
                <a:schemeClr val="bg1"/>
              </a:solidFill>
            </a:endParaRPr>
          </a:p>
          <a:p>
            <a:pPr lvl="1"/>
            <a:r>
              <a:rPr lang="es-ES" sz="2800" dirty="0">
                <a:solidFill>
                  <a:schemeClr val="bg1"/>
                </a:solidFill>
              </a:rPr>
              <a:t>Conjunto de entrenamiento: 50 canciones</a:t>
            </a:r>
          </a:p>
          <a:p>
            <a:pPr lvl="1"/>
            <a:r>
              <a:rPr lang="es-ES" sz="2800" dirty="0">
                <a:solidFill>
                  <a:schemeClr val="bg1"/>
                </a:solidFill>
              </a:rPr>
              <a:t>Conjunto de </a:t>
            </a:r>
            <a:r>
              <a:rPr lang="es-ES" sz="2800" dirty="0" smtClean="0">
                <a:solidFill>
                  <a:schemeClr val="bg1"/>
                </a:solidFill>
              </a:rPr>
              <a:t>evaluación: 50 canciones</a:t>
            </a:r>
          </a:p>
          <a:p>
            <a:pPr lvl="1"/>
            <a:r>
              <a:rPr lang="es-ES" sz="2800" dirty="0" smtClean="0">
                <a:solidFill>
                  <a:schemeClr val="bg1"/>
                </a:solidFill>
              </a:rPr>
              <a:t>Para cada canción hay 5 archivos de audio:</a:t>
            </a:r>
          </a:p>
          <a:p>
            <a:pPr lvl="2"/>
            <a:r>
              <a:rPr lang="es-ES" sz="2400" dirty="0" smtClean="0">
                <a:solidFill>
                  <a:schemeClr val="bg1"/>
                </a:solidFill>
              </a:rPr>
              <a:t>Mezcla estereofónica</a:t>
            </a:r>
          </a:p>
          <a:p>
            <a:pPr lvl="2"/>
            <a:r>
              <a:rPr lang="es-ES" sz="2400" dirty="0" smtClean="0">
                <a:solidFill>
                  <a:schemeClr val="bg1"/>
                </a:solidFill>
              </a:rPr>
              <a:t>Bajo</a:t>
            </a:r>
          </a:p>
          <a:p>
            <a:pPr lvl="2"/>
            <a:r>
              <a:rPr lang="es-ES" sz="2400" dirty="0" smtClean="0">
                <a:solidFill>
                  <a:schemeClr val="bg1"/>
                </a:solidFill>
              </a:rPr>
              <a:t>Batería</a:t>
            </a:r>
          </a:p>
          <a:p>
            <a:pPr lvl="2"/>
            <a:r>
              <a:rPr lang="es-ES" sz="2400" dirty="0" smtClean="0">
                <a:solidFill>
                  <a:schemeClr val="bg1"/>
                </a:solidFill>
              </a:rPr>
              <a:t>Voz</a:t>
            </a:r>
          </a:p>
          <a:p>
            <a:pPr lvl="2"/>
            <a:r>
              <a:rPr lang="es-ES" sz="2400" dirty="0" smtClean="0">
                <a:solidFill>
                  <a:schemeClr val="bg1"/>
                </a:solidFill>
              </a:rPr>
              <a:t>Otros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 </a:t>
            </a:r>
            <a:endParaRPr lang="es-E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s-ES" dirty="0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40429" t="35714" r="38904" b="35757"/>
          <a:stretch/>
        </p:blipFill>
        <p:spPr>
          <a:xfrm>
            <a:off x="7083502" y="3717561"/>
            <a:ext cx="3779520" cy="293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4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Redes neuronales artificiales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11"/>
          <p:cNvSpPr>
            <a:spLocks noGrp="1"/>
          </p:cNvSpPr>
          <p:nvPr>
            <p:ph idx="1"/>
          </p:nvPr>
        </p:nvSpPr>
        <p:spPr>
          <a:xfrm>
            <a:off x="2097231" y="1737821"/>
            <a:ext cx="8801677" cy="4912361"/>
          </a:xfrm>
        </p:spPr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 Neurona Artificial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34" y="2785487"/>
            <a:ext cx="3896910" cy="1952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71807" y="3307910"/>
                <a:ext cx="495982" cy="830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807" y="3307910"/>
                <a:ext cx="495982" cy="830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40998" y="3261207"/>
                <a:ext cx="2020347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998" y="3261207"/>
                <a:ext cx="2020347" cy="1008225"/>
              </a:xfrm>
              <a:prstGeom prst="rect">
                <a:avLst/>
              </a:prstGeom>
              <a:blipFill>
                <a:blip r:embed="rId4"/>
                <a:stretch>
                  <a:fillRect l="-302" r="-72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696707" y="2293439"/>
            <a:ext cx="1322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Entradas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27395" y="2282392"/>
            <a:ext cx="955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Pesos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3814" y="4898159"/>
            <a:ext cx="3475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Funci</a:t>
            </a:r>
            <a:r>
              <a:rPr lang="es-AR" sz="2000" b="1" dirty="0" err="1" smtClean="0">
                <a:solidFill>
                  <a:schemeClr val="bg1"/>
                </a:solidFill>
              </a:rPr>
              <a:t>ón</a:t>
            </a:r>
            <a:r>
              <a:rPr lang="es-AR" sz="2000" b="1" dirty="0" smtClean="0">
                <a:solidFill>
                  <a:schemeClr val="bg1"/>
                </a:solidFill>
              </a:rPr>
              <a:t> de activación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818" y="5293250"/>
            <a:ext cx="2492835" cy="12588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3685" y="5293250"/>
            <a:ext cx="2471322" cy="12544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71472" y="2634774"/>
            <a:ext cx="27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71472" y="3049174"/>
            <a:ext cx="27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57019" y="3479271"/>
            <a:ext cx="27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71472" y="4247288"/>
            <a:ext cx="27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742151" y="4138907"/>
            <a:ext cx="0" cy="53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170007" y="4777800"/>
                <a:ext cx="11442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007" y="4777800"/>
                <a:ext cx="1144288" cy="369332"/>
              </a:xfrm>
              <a:prstGeom prst="rect">
                <a:avLst/>
              </a:prstGeom>
              <a:blipFill>
                <a:blip r:embed="rId7"/>
                <a:stretch>
                  <a:fillRect l="-7979" r="-8511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3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Redes neuronales artificiales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67" y="1656470"/>
            <a:ext cx="8999089" cy="480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3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Redes neuronales convolucionales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11"/>
          <p:cNvSpPr>
            <a:spLocks noGrp="1"/>
          </p:cNvSpPr>
          <p:nvPr>
            <p:ph idx="1"/>
          </p:nvPr>
        </p:nvSpPr>
        <p:spPr>
          <a:xfrm>
            <a:off x="1551233" y="1685732"/>
            <a:ext cx="7886700" cy="4617721"/>
          </a:xfrm>
        </p:spPr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 Capas </a:t>
            </a:r>
            <a:r>
              <a:rPr lang="es-AR" dirty="0" err="1" smtClean="0">
                <a:solidFill>
                  <a:schemeClr val="bg1"/>
                </a:solidFill>
              </a:rPr>
              <a:t>convolucionales</a:t>
            </a:r>
            <a:endParaRPr lang="es-AR" dirty="0" smtClean="0">
              <a:solidFill>
                <a:schemeClr val="bg1"/>
              </a:solidFill>
            </a:endParaRPr>
          </a:p>
          <a:p>
            <a:pPr lvl="5"/>
            <a:endParaRPr lang="es-AR" dirty="0">
              <a:solidFill>
                <a:schemeClr val="bg1"/>
              </a:solidFill>
            </a:endParaRPr>
          </a:p>
          <a:p>
            <a:endParaRPr lang="es-AR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13" y="2097088"/>
            <a:ext cx="2815601" cy="3226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12980" y="2235567"/>
            <a:ext cx="57151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000" dirty="0" smtClean="0">
                <a:solidFill>
                  <a:schemeClr val="bg1"/>
                </a:solidFill>
              </a:rPr>
              <a:t>Se aprenden filtros de </a:t>
            </a:r>
            <a:r>
              <a:rPr lang="es-AR" sz="2000" dirty="0" err="1" smtClean="0">
                <a:solidFill>
                  <a:schemeClr val="bg1"/>
                </a:solidFill>
              </a:rPr>
              <a:t>convolución</a:t>
            </a:r>
            <a:r>
              <a:rPr lang="es-AR" sz="20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000" dirty="0" smtClean="0">
                <a:solidFill>
                  <a:schemeClr val="bg1"/>
                </a:solidFill>
              </a:rPr>
              <a:t>Las neuronas comparten los pesos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000" dirty="0" smtClean="0">
                <a:solidFill>
                  <a:schemeClr val="bg1"/>
                </a:solidFill>
              </a:rPr>
              <a:t>Reducción del número de parámetros </a:t>
            </a:r>
          </a:p>
          <a:p>
            <a:r>
              <a:rPr lang="es-AR" sz="2000" dirty="0" err="1" smtClean="0">
                <a:solidFill>
                  <a:schemeClr val="bg1"/>
                </a:solidFill>
              </a:rPr>
              <a:t>Hiperparámetros</a:t>
            </a:r>
            <a:r>
              <a:rPr lang="es-AR" sz="2000" dirty="0" smtClean="0">
                <a:solidFill>
                  <a:schemeClr val="bg1"/>
                </a:solidFill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000" dirty="0" smtClean="0">
                <a:solidFill>
                  <a:schemeClr val="bg1"/>
                </a:solidFill>
              </a:rPr>
              <a:t>Tamaño y número de Filtros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000" dirty="0" err="1" smtClean="0">
                <a:solidFill>
                  <a:schemeClr val="bg1"/>
                </a:solidFill>
              </a:rPr>
              <a:t>Stride</a:t>
            </a:r>
            <a:endParaRPr lang="es-AR" sz="20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000" dirty="0" smtClean="0">
                <a:solidFill>
                  <a:schemeClr val="bg1"/>
                </a:solidFill>
              </a:rPr>
              <a:t>Padding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20" y="4908731"/>
            <a:ext cx="1244600" cy="128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23"/>
          <a:stretch/>
        </p:blipFill>
        <p:spPr>
          <a:xfrm>
            <a:off x="3384285" y="4620815"/>
            <a:ext cx="2299991" cy="1858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68"/>
          <a:stretch/>
        </p:blipFill>
        <p:spPr>
          <a:xfrm>
            <a:off x="7556436" y="4620815"/>
            <a:ext cx="2290996" cy="18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Modelos para separación de fuentes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60" y="1935681"/>
            <a:ext cx="8632241" cy="41931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50042" y="2687782"/>
            <a:ext cx="958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Entrada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608291" y="6039490"/>
            <a:ext cx="7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Salida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Modelos para separación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8 Marcador de contenido"/>
          <p:cNvSpPr txBox="1">
            <a:spLocks/>
          </p:cNvSpPr>
          <p:nvPr/>
        </p:nvSpPr>
        <p:spPr>
          <a:xfrm>
            <a:off x="1585818" y="1653026"/>
            <a:ext cx="8093891" cy="465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mtClean="0">
                <a:solidFill>
                  <a:schemeClr val="bg1"/>
                </a:solidFill>
              </a:rPr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0059" t="28587" r="21204" b="13120"/>
          <a:stretch/>
        </p:blipFill>
        <p:spPr>
          <a:xfrm>
            <a:off x="1957429" y="2097088"/>
            <a:ext cx="7722280" cy="43109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9709" y="1653025"/>
            <a:ext cx="617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>
                <a:solidFill>
                  <a:schemeClr val="bg1"/>
                </a:solidFill>
              </a:rPr>
              <a:t>Punto de partida: Modelo de (Chandna et al., 2016)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82305" y="4891010"/>
            <a:ext cx="141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T </a:t>
            </a:r>
            <a:r>
              <a:rPr lang="en-US" dirty="0" smtClean="0">
                <a:solidFill>
                  <a:schemeClr val="bg1"/>
                </a:solidFill>
              </a:rPr>
              <a:t>= 25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(1,513) x 50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13938" y="5071119"/>
            <a:ext cx="1413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(12, 1) x 30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79302" y="4891010"/>
            <a:ext cx="706922" cy="377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128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1514" y="2053135"/>
            <a:ext cx="2974109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1452223 par</a:t>
            </a:r>
            <a:r>
              <a:rPr lang="es-AR" dirty="0" smtClean="0">
                <a:solidFill>
                  <a:schemeClr val="bg1"/>
                </a:solidFill>
              </a:rPr>
              <a:t>ámetros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39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Modelos para separación de fuentes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08128"/>
            <a:ext cx="9905999" cy="354171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8 Marcador de contenido"/>
          <p:cNvSpPr txBox="1">
            <a:spLocks/>
          </p:cNvSpPr>
          <p:nvPr/>
        </p:nvSpPr>
        <p:spPr>
          <a:xfrm>
            <a:off x="1585818" y="1653026"/>
            <a:ext cx="8093891" cy="465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mtClean="0">
                <a:solidFill>
                  <a:schemeClr val="bg1"/>
                </a:solidFill>
              </a:rPr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s-ES" smtClean="0">
              <a:solidFill>
                <a:schemeClr val="bg1"/>
              </a:solidFill>
            </a:endParaRPr>
          </a:p>
          <a:p>
            <a:pPr lvl="1"/>
            <a:endParaRPr lang="es-ES" dirty="0" smtClean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20059" t="28587" r="21204" b="37072"/>
          <a:stretch/>
        </p:blipFill>
        <p:spPr>
          <a:xfrm>
            <a:off x="1957429" y="2097088"/>
            <a:ext cx="7722280" cy="25395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59709" y="1653025"/>
            <a:ext cx="6179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 smtClean="0">
                <a:solidFill>
                  <a:schemeClr val="bg1"/>
                </a:solidFill>
              </a:rPr>
              <a:t>Punto de partida: Modelo de (Chandna et al., 2016)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90836" y="4304145"/>
            <a:ext cx="3048000" cy="3325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075054" y="4151746"/>
            <a:ext cx="1163781" cy="3094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/>
          <p:nvPr/>
        </p:nvCxnSpPr>
        <p:spPr>
          <a:xfrm rot="16200000" flipH="1">
            <a:off x="2512290" y="4747491"/>
            <a:ext cx="877455" cy="508000"/>
          </a:xfrm>
          <a:prstGeom prst="bentConnector3">
            <a:avLst>
              <a:gd name="adj1" fmla="val 100526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00759" y="5059940"/>
            <a:ext cx="5398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 smtClean="0">
                <a:solidFill>
                  <a:schemeClr val="bg1"/>
                </a:solidFill>
              </a:rPr>
              <a:t>Favorece la detección de patrones en el eje vertical (percusivos)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1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Lo que hice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473" y="1724450"/>
            <a:ext cx="8841713" cy="48577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917860" y="1357803"/>
            <a:ext cx="2974109" cy="37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13768108 par</a:t>
            </a:r>
            <a:r>
              <a:rPr lang="es-AR" dirty="0" smtClean="0">
                <a:solidFill>
                  <a:schemeClr val="bg1"/>
                </a:solidFill>
              </a:rPr>
              <a:t>ámetros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Elbow Connector 5"/>
          <p:cNvCxnSpPr/>
          <p:nvPr/>
        </p:nvCxnSpPr>
        <p:spPr>
          <a:xfrm rot="5400000" flipH="1" flipV="1">
            <a:off x="1551925" y="2577163"/>
            <a:ext cx="1246476" cy="286327"/>
          </a:xfrm>
          <a:prstGeom prst="bentConnector3">
            <a:avLst>
              <a:gd name="adj1" fmla="val 99647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>
            <a:off x="965201" y="4244109"/>
            <a:ext cx="1136073" cy="387927"/>
          </a:xfrm>
          <a:prstGeom prst="bentConnector3">
            <a:avLst>
              <a:gd name="adj1" fmla="val -40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92218" y="1885838"/>
            <a:ext cx="184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bg1"/>
                </a:solidFill>
              </a:rPr>
              <a:t>Verticales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3564" y="5003424"/>
            <a:ext cx="184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smtClean="0">
                <a:solidFill>
                  <a:schemeClr val="bg1"/>
                </a:solidFill>
              </a:rPr>
              <a:t>Horizontales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7201" y="507999"/>
            <a:ext cx="899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3"/>
              </a:rPr>
              <a:t>https://mrpep.github.io/Fast-Music-Source-Separation/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88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Lo que hice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6" t="17362" r="11210" b="40880"/>
          <a:stretch/>
        </p:blipFill>
        <p:spPr>
          <a:xfrm>
            <a:off x="2235506" y="2170979"/>
            <a:ext cx="8080247" cy="425170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492394" y="2939894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Bajo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2394" y="4937507"/>
            <a:ext cx="85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Batería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63128" y="1817586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Rama armónica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57716" y="1823219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Rama percusiva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7201" y="507999"/>
            <a:ext cx="899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3"/>
              </a:rPr>
              <a:t>https://mrpep.github.io/Fast-Music-Source-Separation/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1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Lo que hice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5996" y="2939891"/>
            <a:ext cx="70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Otros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5996" y="4937504"/>
            <a:ext cx="52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Voz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6730" y="1817583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Rama armónica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61318" y="1823216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Rama percusiva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6" t="59272" r="11210" b="-1030"/>
          <a:stretch/>
        </p:blipFill>
        <p:spPr>
          <a:xfrm>
            <a:off x="2239108" y="2134032"/>
            <a:ext cx="8080247" cy="425170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727201" y="507999"/>
            <a:ext cx="899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3"/>
              </a:rPr>
              <a:t>https://mrpep.github.io/Fast-Music-Source-Separation/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51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40511"/>
            <a:ext cx="9905998" cy="1178761"/>
          </a:xfrm>
        </p:spPr>
        <p:txBody>
          <a:bodyPr anchor="t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8" y="1607538"/>
            <a:ext cx="19137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Audio crudo</a:t>
            </a:r>
          </a:p>
          <a:p>
            <a:r>
              <a:rPr lang="es-AR" sz="2000" b="1" dirty="0" smtClean="0">
                <a:solidFill>
                  <a:schemeClr val="bg1"/>
                </a:solidFill>
              </a:rPr>
              <a:t>Espectro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t="3785" r="3581" b="10101"/>
          <a:stretch/>
        </p:blipFill>
        <p:spPr>
          <a:xfrm>
            <a:off x="1863651" y="2306947"/>
            <a:ext cx="3424556" cy="222192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863651" y="4628012"/>
            <a:ext cx="3536699" cy="248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00350" y="4567794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Frecuencia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Up Arrow 11"/>
          <p:cNvSpPr/>
          <p:nvPr/>
        </p:nvSpPr>
        <p:spPr>
          <a:xfrm>
            <a:off x="1509838" y="2306947"/>
            <a:ext cx="232912" cy="222192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2706" y="3098148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Magnitud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8" t="3555" r="3655" b="10232"/>
          <a:stretch/>
        </p:blipFill>
        <p:spPr>
          <a:xfrm>
            <a:off x="6837803" y="2308371"/>
            <a:ext cx="3402496" cy="222050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6837803" y="4567794"/>
            <a:ext cx="3536699" cy="248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361200" y="4507576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Frecuencia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Up Arrow 16"/>
          <p:cNvSpPr/>
          <p:nvPr/>
        </p:nvSpPr>
        <p:spPr>
          <a:xfrm>
            <a:off x="6483990" y="2246729"/>
            <a:ext cx="232912" cy="222192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878906" y="3055096"/>
            <a:ext cx="75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Multiply 18"/>
          <p:cNvSpPr/>
          <p:nvPr/>
        </p:nvSpPr>
        <p:spPr>
          <a:xfrm>
            <a:off x="6600446" y="2510290"/>
            <a:ext cx="3870535" cy="18768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Lo que hice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1413" y="1679267"/>
            <a:ext cx="98129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smtClean="0">
                <a:solidFill>
                  <a:schemeClr val="bg1"/>
                </a:solidFill>
              </a:rPr>
              <a:t>Se </a:t>
            </a:r>
            <a:r>
              <a:rPr lang="es-AR" sz="2400" dirty="0">
                <a:solidFill>
                  <a:schemeClr val="bg1"/>
                </a:solidFill>
              </a:rPr>
              <a:t>generaron nuevos datos de manera </a:t>
            </a:r>
            <a:r>
              <a:rPr lang="es-AR" sz="2400" dirty="0" smtClean="0">
                <a:solidFill>
                  <a:schemeClr val="bg1"/>
                </a:solidFill>
              </a:rPr>
              <a:t>artificial: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Nuevos coeficientes de mezcla.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Nuevos </a:t>
            </a:r>
            <a:r>
              <a:rPr lang="es-AR" sz="2400" dirty="0">
                <a:solidFill>
                  <a:schemeClr val="bg1"/>
                </a:solidFill>
              </a:rPr>
              <a:t>coeficientes de panorama.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Mezcla </a:t>
            </a:r>
            <a:r>
              <a:rPr lang="es-AR" sz="2400" dirty="0">
                <a:solidFill>
                  <a:schemeClr val="bg1"/>
                </a:solidFill>
              </a:rPr>
              <a:t>de fuentes de distintas canciones.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Uso de reverberación artificial.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Pitch Shifting de la Voz.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Estéreo a Mono</a:t>
            </a:r>
            <a:r>
              <a:rPr lang="es-AR" sz="2400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 smtClean="0">
                <a:solidFill>
                  <a:schemeClr val="bg1"/>
                </a:solidFill>
              </a:rPr>
              <a:t>Intercambio de canal L y R</a:t>
            </a:r>
            <a:endParaRPr lang="es-AR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bg1"/>
                </a:solidFill>
              </a:rPr>
              <a:t>Distorsión y realce de agudos en Bajo.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1413" y="5197187"/>
            <a:ext cx="106310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400" dirty="0" smtClean="0">
                <a:solidFill>
                  <a:schemeClr val="bg1"/>
                </a:solidFill>
              </a:rPr>
              <a:t>Uso de ReLU </a:t>
            </a:r>
            <a:r>
              <a:rPr lang="es-AR" sz="2400" dirty="0">
                <a:solidFill>
                  <a:schemeClr val="bg1"/>
                </a:solidFill>
              </a:rPr>
              <a:t>y normalización por lotes</a:t>
            </a:r>
          </a:p>
          <a:p>
            <a:r>
              <a:rPr lang="es-AR" sz="2400" dirty="0">
                <a:solidFill>
                  <a:schemeClr val="bg1"/>
                </a:solidFill>
              </a:rPr>
              <a:t>Pesos compartidos entre capas convolucionales en decodificadores</a:t>
            </a:r>
          </a:p>
          <a:p>
            <a:r>
              <a:rPr lang="es-AR" sz="2400" dirty="0">
                <a:solidFill>
                  <a:schemeClr val="bg1"/>
                </a:solidFill>
              </a:rPr>
              <a:t>Mayor número de parámetros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27201" y="507999"/>
            <a:ext cx="899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2"/>
              </a:rPr>
              <a:t>https://mrpep.github.io/Fast-Music-Source-Separation/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6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Lo que otros hicieron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0109" y="2013527"/>
            <a:ext cx="91809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Open-Unmix: </a:t>
            </a:r>
            <a:r>
              <a:rPr lang="en-US" sz="2400" dirty="0">
                <a:hlinkClick r:id="rId2"/>
              </a:rPr>
              <a:t>https://sigsep.github.io/open-unmix/#paper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Wave-Unet: </a:t>
            </a:r>
            <a:r>
              <a:rPr lang="en-US" sz="2400" dirty="0">
                <a:hlinkClick r:id="rId3"/>
              </a:rPr>
              <a:t>http://jordipons.me/apps/end-to-end-music-source-separation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endParaRPr lang="es-AR" sz="2400" dirty="0" smtClean="0"/>
          </a:p>
          <a:p>
            <a:r>
              <a:rPr lang="es-AR" sz="2400" dirty="0" smtClean="0">
                <a:solidFill>
                  <a:schemeClr val="bg1"/>
                </a:solidFill>
              </a:rPr>
              <a:t>SISEC: </a:t>
            </a:r>
            <a:r>
              <a:rPr lang="en-US" sz="2400" dirty="0">
                <a:hlinkClick r:id="rId4"/>
              </a:rPr>
              <a:t>https://sisec18.unmix.app/#/methods</a:t>
            </a:r>
            <a:endParaRPr lang="es-AR" sz="2400" dirty="0" smtClean="0"/>
          </a:p>
          <a:p>
            <a:r>
              <a:rPr lang="es-AR" sz="2400" dirty="0" smtClean="0">
                <a:solidFill>
                  <a:schemeClr val="bg1"/>
                </a:solidFill>
              </a:rPr>
              <a:t>Datasets:</a:t>
            </a:r>
            <a:r>
              <a:rPr lang="es-AR" sz="2400" dirty="0" smtClean="0"/>
              <a:t> </a:t>
            </a:r>
            <a:r>
              <a:rPr lang="en-US" sz="2400" dirty="0">
                <a:hlinkClick r:id="rId5"/>
              </a:rPr>
              <a:t>https://sigsep.github.io/datasets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11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Otras aplicaciones de deep learning al audio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0109" y="2013527"/>
            <a:ext cx="918094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solidFill>
                  <a:schemeClr val="bg1"/>
                </a:solidFill>
              </a:rPr>
              <a:t>Speech denoising:</a:t>
            </a:r>
          </a:p>
          <a:p>
            <a:r>
              <a:rPr lang="en-US" sz="2400" dirty="0">
                <a:hlinkClick r:id="rId2"/>
              </a:rPr>
              <a:t>http://jordipons.me/apps/speech-denoising-wavenet/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Multispeaker separation: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www.merl.com/demos/deep-clustering</a:t>
            </a:r>
            <a:endParaRPr lang="en-US" sz="2400" dirty="0" smtClean="0"/>
          </a:p>
          <a:p>
            <a:r>
              <a:rPr lang="en-US" sz="2400" dirty="0" smtClean="0">
                <a:solidFill>
                  <a:schemeClr val="bg1"/>
                </a:solidFill>
              </a:rPr>
              <a:t>Voice conversion: </a:t>
            </a:r>
          </a:p>
          <a:p>
            <a:r>
              <a:rPr lang="en-US" sz="2400" dirty="0" smtClean="0">
                <a:hlinkClick r:id="rId4"/>
              </a:rPr>
              <a:t>https</a:t>
            </a:r>
            <a:r>
              <a:rPr lang="en-US" sz="2400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github.com/CorentinJ/Real-Time-Voice-Cloning</a:t>
            </a:r>
            <a:endParaRPr lang="en-US" sz="2400" dirty="0" smtClean="0"/>
          </a:p>
          <a:p>
            <a:r>
              <a:rPr lang="en-US" sz="2400" dirty="0" smtClean="0">
                <a:hlinkClick r:id="rId5"/>
              </a:rPr>
              <a:t>https</a:t>
            </a:r>
            <a:r>
              <a:rPr lang="en-US" sz="2400" dirty="0">
                <a:hlinkClick r:id="rId5"/>
              </a:rPr>
              <a:t>://www.youtube.com/watch?v=AmUC4m6w1wo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Lip reading:</a:t>
            </a:r>
          </a:p>
          <a:p>
            <a:r>
              <a:rPr lang="en-US" sz="2400" dirty="0">
                <a:hlinkClick r:id="rId6"/>
              </a:rPr>
              <a:t>http://lipnet.ai</a:t>
            </a:r>
            <a:r>
              <a:rPr lang="en-US" sz="2400" dirty="0" smtClean="0">
                <a:hlinkClick r:id="rId6"/>
              </a:rPr>
              <a:t>/</a:t>
            </a:r>
            <a:endParaRPr lang="en-US" sz="2400" dirty="0" smtClean="0"/>
          </a:p>
          <a:p>
            <a:r>
              <a:rPr lang="en-US" sz="2400" dirty="0" smtClean="0">
                <a:solidFill>
                  <a:schemeClr val="bg1"/>
                </a:solidFill>
              </a:rPr>
              <a:t>Composici</a:t>
            </a:r>
            <a:r>
              <a:rPr lang="es-AR" sz="2400" dirty="0" smtClean="0">
                <a:solidFill>
                  <a:schemeClr val="bg1"/>
                </a:solidFill>
              </a:rPr>
              <a:t>ón automática</a:t>
            </a:r>
            <a:r>
              <a:rPr lang="en-US" sz="24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hlinkClick r:id="rId7"/>
              </a:rPr>
              <a:t>https://</a:t>
            </a:r>
            <a:r>
              <a:rPr lang="en-US" sz="2400" dirty="0" smtClean="0">
                <a:hlinkClick r:id="rId7"/>
              </a:rPr>
              <a:t>magenta.tensorflow.org/piano-transformer</a:t>
            </a:r>
            <a:endParaRPr lang="en-US" sz="2400" dirty="0" smtClean="0"/>
          </a:p>
          <a:p>
            <a:r>
              <a:rPr lang="es-AR" sz="2400" dirty="0" smtClean="0">
                <a:solidFill>
                  <a:schemeClr val="bg1"/>
                </a:solidFill>
              </a:rPr>
              <a:t>Speech emotion recognition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1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7486" y="1810009"/>
            <a:ext cx="7651605" cy="1478570"/>
          </a:xfrm>
        </p:spPr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Muchas gracias por su atención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7486" y="3427125"/>
            <a:ext cx="62714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LEONARDO PEPINO</a:t>
            </a:r>
            <a:r>
              <a:rPr lang="es-A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s-AR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leonardodpepino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@gmail.com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16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40511"/>
            <a:ext cx="9905998" cy="1178761"/>
          </a:xfrm>
        </p:spPr>
        <p:txBody>
          <a:bodyPr anchor="t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8" y="1607537"/>
            <a:ext cx="1913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Audio crudo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Espectro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Espectrogramas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" t="842" b="3796"/>
          <a:stretch/>
        </p:blipFill>
        <p:spPr>
          <a:xfrm>
            <a:off x="2063493" y="2599318"/>
            <a:ext cx="3812190" cy="1856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" b="3592"/>
          <a:stretch/>
        </p:blipFill>
        <p:spPr>
          <a:xfrm>
            <a:off x="2063493" y="4501152"/>
            <a:ext cx="3812190" cy="1876850"/>
          </a:xfrm>
          <a:prstGeom prst="rect">
            <a:avLst/>
          </a:prstGeom>
        </p:spPr>
      </p:pic>
      <p:sp>
        <p:nvSpPr>
          <p:cNvPr id="13" name="Up Arrow 12"/>
          <p:cNvSpPr/>
          <p:nvPr/>
        </p:nvSpPr>
        <p:spPr>
          <a:xfrm>
            <a:off x="1588655" y="2561644"/>
            <a:ext cx="166254" cy="181639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1584038" y="4552080"/>
            <a:ext cx="166254" cy="181639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4202" y="2405614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Frecuencia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202" y="4493500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Frecuencia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2063493" y="6451035"/>
            <a:ext cx="3812190" cy="2216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875683" y="6368472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Tiempo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2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8" y="1607537"/>
            <a:ext cx="19137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Audio crudo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Espectro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2000" b="1" dirty="0" smtClean="0">
                <a:solidFill>
                  <a:schemeClr val="bg1"/>
                </a:solidFill>
              </a:rPr>
              <a:t>Espectrogramas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" t="842" b="3796"/>
          <a:stretch/>
        </p:blipFill>
        <p:spPr>
          <a:xfrm>
            <a:off x="2063493" y="2599318"/>
            <a:ext cx="3812190" cy="18565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0" b="3592"/>
          <a:stretch/>
        </p:blipFill>
        <p:spPr>
          <a:xfrm>
            <a:off x="2063493" y="4501152"/>
            <a:ext cx="3812190" cy="1876850"/>
          </a:xfrm>
          <a:prstGeom prst="rect">
            <a:avLst/>
          </a:prstGeom>
        </p:spPr>
      </p:pic>
      <p:sp>
        <p:nvSpPr>
          <p:cNvPr id="7" name="Multiply 6"/>
          <p:cNvSpPr/>
          <p:nvPr/>
        </p:nvSpPr>
        <p:spPr>
          <a:xfrm>
            <a:off x="2005148" y="4501152"/>
            <a:ext cx="3870535" cy="187685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1588655" y="2561644"/>
            <a:ext cx="166254" cy="181639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1584038" y="4552080"/>
            <a:ext cx="166254" cy="181639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4202" y="2405614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Frecuencia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202" y="4493500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Frecuencia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2063493" y="6451035"/>
            <a:ext cx="3812190" cy="2216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875683" y="6368472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Tiempo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12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31345"/>
            <a:ext cx="9905998" cy="387927"/>
          </a:xfrm>
        </p:spPr>
        <p:txBody>
          <a:bodyPr anchor="t">
            <a:normAutofit fontScale="90000"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 flipH="1">
            <a:off x="2005148" y="1607537"/>
            <a:ext cx="21909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Audio crudo</a:t>
            </a:r>
          </a:p>
          <a:p>
            <a:r>
              <a:rPr lang="es-AR" dirty="0" smtClean="0">
                <a:solidFill>
                  <a:schemeClr val="bg1"/>
                </a:solidFill>
              </a:rPr>
              <a:t>Espectro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Espectrogramas</a:t>
            </a:r>
          </a:p>
          <a:p>
            <a:r>
              <a:rPr lang="es-AR" sz="2000" b="1" dirty="0" smtClean="0">
                <a:solidFill>
                  <a:schemeClr val="bg1"/>
                </a:solidFill>
              </a:rPr>
              <a:t>Melspectrogramas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" t="2063" r="1221" b="4501"/>
          <a:stretch/>
        </p:blipFill>
        <p:spPr>
          <a:xfrm>
            <a:off x="2087417" y="2835564"/>
            <a:ext cx="3868466" cy="1881386"/>
          </a:xfrm>
          <a:prstGeom prst="rect">
            <a:avLst/>
          </a:prstGeom>
        </p:spPr>
      </p:pic>
      <p:sp>
        <p:nvSpPr>
          <p:cNvPr id="11" name="Up Arrow 10"/>
          <p:cNvSpPr/>
          <p:nvPr/>
        </p:nvSpPr>
        <p:spPr>
          <a:xfrm>
            <a:off x="1722584" y="2858430"/>
            <a:ext cx="166254" cy="181639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2748" y="3206632"/>
            <a:ext cx="1139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Frecuencia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en escala Mel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2202039" y="4757385"/>
            <a:ext cx="3812190" cy="2216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14229" y="4674822"/>
            <a:ext cx="156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Tiempo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72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40511"/>
            <a:ext cx="9905998" cy="1178761"/>
          </a:xfrm>
        </p:spPr>
        <p:txBody>
          <a:bodyPr anchor="t"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65001" y="781281"/>
            <a:ext cx="1966103" cy="8262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446" y="917326"/>
                <a:ext cx="385875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96" y="917326"/>
                <a:ext cx="39260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3918856" y="1171543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937401" y="1194409"/>
            <a:ext cx="783771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flipH="1">
                <a:off x="2005146" y="1607537"/>
                <a:ext cx="3004843" cy="33547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Audio crudo</a:t>
                </a:r>
              </a:p>
              <a:p>
                <a:r>
                  <a:rPr lang="es-AR" dirty="0" smtClean="0">
                    <a:solidFill>
                      <a:schemeClr val="bg1"/>
                    </a:solidFill>
                  </a:rPr>
                  <a:t>Espectro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</a:rPr>
                  <a:t>Espectrogramas</a:t>
                </a:r>
              </a:p>
              <a:p>
                <a:r>
                  <a:rPr lang="es-AR" dirty="0" smtClean="0">
                    <a:solidFill>
                      <a:schemeClr val="bg1"/>
                    </a:solidFill>
                  </a:rPr>
                  <a:t>Melspectrogramas</a:t>
                </a:r>
                <a:endParaRPr lang="en-US" dirty="0" smtClean="0">
                  <a:solidFill>
                    <a:schemeClr val="bg1"/>
                  </a:solidFill>
                </a:endParaRPr>
              </a:p>
              <a:p>
                <a:r>
                  <a:rPr lang="en-US" sz="2000" b="1" dirty="0" smtClean="0">
                    <a:solidFill>
                      <a:schemeClr val="bg1"/>
                    </a:solidFill>
                  </a:rPr>
                  <a:t>Descriptores de bajo nivel</a:t>
                </a:r>
              </a:p>
              <a:p>
                <a:r>
                  <a:rPr lang="en-US" sz="2000" b="1" dirty="0">
                    <a:solidFill>
                      <a:schemeClr val="bg1"/>
                    </a:solidFill>
                  </a:rPr>
                  <a:t>	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MFCCs</a:t>
                </a:r>
              </a:p>
              <a:p>
                <a:r>
                  <a:rPr lang="en-US" sz="2000" b="1" dirty="0">
                    <a:solidFill>
                      <a:schemeClr val="bg1"/>
                    </a:solidFill>
                  </a:rPr>
                  <a:t>	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Pitch</a:t>
                </a:r>
              </a:p>
              <a:p>
                <a:r>
                  <a:rPr lang="en-US" sz="2000" b="1" dirty="0">
                    <a:solidFill>
                      <a:schemeClr val="bg1"/>
                    </a:solidFill>
                  </a:rPr>
                  <a:t>	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RMS</a:t>
                </a:r>
                <a:endParaRPr lang="es-AR" sz="2000" dirty="0" smtClean="0">
                  <a:solidFill>
                    <a:schemeClr val="bg1"/>
                  </a:solidFill>
                </a:endParaRPr>
              </a:p>
              <a:p>
                <a:r>
                  <a:rPr lang="es-AR" sz="2000" dirty="0">
                    <a:solidFill>
                      <a:schemeClr val="bg1"/>
                    </a:solidFill>
                  </a:rPr>
                  <a:t>	</a:t>
                </a:r>
                <a:r>
                  <a:rPr lang="es-AR" sz="2000" dirty="0" smtClean="0">
                    <a:solidFill>
                      <a:schemeClr val="bg1"/>
                    </a:solidFill>
                  </a:rPr>
                  <a:t>ZCR</a:t>
                </a:r>
              </a:p>
              <a:p>
                <a:r>
                  <a:rPr lang="es-AR" sz="2000" dirty="0">
                    <a:solidFill>
                      <a:schemeClr val="bg1"/>
                    </a:solidFill>
                  </a:rPr>
                  <a:t>	</a:t>
                </a:r>
                <a:r>
                  <a:rPr lang="es-AR" sz="2000" dirty="0" smtClean="0">
                    <a:solidFill>
                      <a:schemeClr val="bg1"/>
                    </a:solidFill>
                  </a:rPr>
                  <a:t>...</a:t>
                </a:r>
                <a:endParaRPr lang="en-US" sz="2000" dirty="0" smtClean="0">
                  <a:solidFill>
                    <a:schemeClr val="bg1"/>
                  </a:solidFill>
                </a:endParaRPr>
              </a:p>
              <a:p>
                <a:r>
                  <a:rPr lang="en-US" sz="2000" b="1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        ∆∆       …</m:t>
                    </m:r>
                  </m:oMath>
                </a14:m>
                <a:r>
                  <a:rPr lang="en-US" sz="2000" b="1" dirty="0" smtClean="0">
                    <a:solidFill>
                      <a:schemeClr val="bg1"/>
                    </a:solidFill>
                  </a:rPr>
                  <a:t>     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005146" y="1607537"/>
                <a:ext cx="3004843" cy="3354765"/>
              </a:xfrm>
              <a:prstGeom prst="rect">
                <a:avLst/>
              </a:prstGeom>
              <a:blipFill>
                <a:blip r:embed="rId4"/>
                <a:stretch>
                  <a:fillRect l="-2231" t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6" b="8480"/>
          <a:stretch/>
        </p:blipFill>
        <p:spPr>
          <a:xfrm>
            <a:off x="4865001" y="2923880"/>
            <a:ext cx="2720662" cy="1903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3" r="2351" b="8457"/>
          <a:stretch/>
        </p:blipFill>
        <p:spPr>
          <a:xfrm>
            <a:off x="7585663" y="2923880"/>
            <a:ext cx="2652984" cy="19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1868</TotalTime>
  <Words>913</Words>
  <Application>Microsoft Office PowerPoint</Application>
  <PresentationFormat>Widescreen</PresentationFormat>
  <Paragraphs>377</Paragraphs>
  <Slides>53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Trebuchet MS</vt:lpstr>
      <vt:lpstr>Tw Cen MT</vt:lpstr>
      <vt:lpstr>Circuit</vt:lpstr>
      <vt:lpstr>SEPARACIÓN DE FUENTES sonoras conocimiento experto vs datos   charla invitada – clase de procesamiento del habla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Separación de fuentes</vt:lpstr>
      <vt:lpstr>MANOS A LA OBRA</vt:lpstr>
      <vt:lpstr>Separación de fuentes</vt:lpstr>
      <vt:lpstr>APRENDER LAS REGLAS</vt:lpstr>
      <vt:lpstr>Aprender las reglas - generalización</vt:lpstr>
      <vt:lpstr>APRENDER LAS REGLAS - datos</vt:lpstr>
      <vt:lpstr>Redes neuronales artificiales</vt:lpstr>
      <vt:lpstr>Redes neuronales artificiales</vt:lpstr>
      <vt:lpstr>Redes neuronales convolucionales</vt:lpstr>
      <vt:lpstr>Modelos para separación de fuentes</vt:lpstr>
      <vt:lpstr>Modelos para separación de fuentes</vt:lpstr>
      <vt:lpstr>Modelos para separación de fuentes</vt:lpstr>
      <vt:lpstr>Lo que hice</vt:lpstr>
      <vt:lpstr>Lo que hice</vt:lpstr>
      <vt:lpstr>Lo que hice</vt:lpstr>
      <vt:lpstr>Lo que hice</vt:lpstr>
      <vt:lpstr>Lo que otros hicieron</vt:lpstr>
      <vt:lpstr>Otras aplicaciones de deep learning al audio</vt:lpstr>
      <vt:lpstr>Muchas 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aplicado a señales de audio</dc:title>
  <dc:creator>Leonardo Daniel Pepino</dc:creator>
  <cp:lastModifiedBy>Leonardo Daniel Pepino</cp:lastModifiedBy>
  <cp:revision>124</cp:revision>
  <dcterms:created xsi:type="dcterms:W3CDTF">2019-10-27T21:27:23Z</dcterms:created>
  <dcterms:modified xsi:type="dcterms:W3CDTF">2019-11-20T14:24:39Z</dcterms:modified>
</cp:coreProperties>
</file>